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593" r:id="rId2"/>
    <p:sldId id="642" r:id="rId3"/>
    <p:sldId id="654" r:id="rId4"/>
    <p:sldId id="644" r:id="rId5"/>
    <p:sldId id="645" r:id="rId6"/>
    <p:sldId id="646" r:id="rId7"/>
    <p:sldId id="647" r:id="rId8"/>
    <p:sldId id="648" r:id="rId9"/>
    <p:sldId id="649" r:id="rId10"/>
    <p:sldId id="650" r:id="rId11"/>
    <p:sldId id="651" r:id="rId12"/>
    <p:sldId id="652" r:id="rId13"/>
    <p:sldId id="641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DDDDDD"/>
    <a:srgbClr val="FFFF66"/>
    <a:srgbClr val="66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66825-519F-4742-B72F-1478A87BF3EF}" type="datetimeFigureOut">
              <a:rPr lang="tr-TR" smtClean="0"/>
              <a:t>20.01.2023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092AB-FA0B-46C1-AE7E-C62700E048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38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2023-2024 Eylem planı kapsamında 51 Eylem bulunmakla beraber 32 eylemde </a:t>
            </a:r>
            <a:r>
              <a:rPr lang="tr-TR" dirty="0" err="1"/>
              <a:t>ism</a:t>
            </a:r>
            <a:r>
              <a:rPr lang="tr-TR" dirty="0"/>
              <a:t> </a:t>
            </a:r>
            <a:r>
              <a:rPr lang="tr-TR" dirty="0" err="1"/>
              <a:t>ler</a:t>
            </a:r>
            <a:r>
              <a:rPr lang="tr-TR" dirty="0"/>
              <a:t> sorumludur.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317B-2B30-421B-9D41-F73E6DA93771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355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0D695-6253-43A2-ABD5-115974ABEBE7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811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0D695-6253-43A2-ABD5-115974ABEBE7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25405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0D695-6253-43A2-ABD5-115974ABEBE7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7729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0D695-6253-43A2-ABD5-115974ABEBE7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686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0D695-6253-43A2-ABD5-115974ABEBE7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6180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0D695-6253-43A2-ABD5-115974ABEBE7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654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0D695-6253-43A2-ABD5-115974ABEBE7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776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0D695-6253-43A2-ABD5-115974ABEBE7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5199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0D695-6253-43A2-ABD5-115974ABEBE7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2045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0D695-6253-43A2-ABD5-115974ABEBE7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862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0D695-6253-43A2-ABD5-115974ABEBE7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383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0D695-6253-43A2-ABD5-115974ABEBE7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333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551823-C24F-4FEF-8F6D-144DDE757C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1EBD5F9-C9C3-4E04-AE87-89D915F2A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6BB7E37-0C45-4893-830C-209E29288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B73-104C-4073-8D4C-47986EF21387}" type="datetimeFigureOut">
              <a:rPr lang="tr-TR" smtClean="0"/>
              <a:t>20.01.2023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B6FD7F7-9E86-4745-835F-DD9436BDE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5B1D656-E962-441B-AF1A-985AE75C2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9D10-0312-4EE2-8304-EFF5BED3CC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573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F22F07-015F-4D92-88E0-997607382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9994165-7BF3-4368-8039-91F398794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184B956-F562-443A-82F6-4F729B3A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B73-104C-4073-8D4C-47986EF21387}" type="datetimeFigureOut">
              <a:rPr lang="tr-TR" smtClean="0"/>
              <a:t>20.01.2023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0FB1DB6-FDC1-4EE0-984F-3A2890A55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B6FFAD0-7356-4DFE-A92A-98DC80685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9D10-0312-4EE2-8304-EFF5BED3CC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13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0D54841-C27E-4743-B0A1-01875B5EB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806F7B1-87A6-4AFD-AE23-FE87D24FA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CCE13C3-6E71-47F2-AC08-657DBAE13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B73-104C-4073-8D4C-47986EF21387}" type="datetimeFigureOut">
              <a:rPr lang="tr-TR" smtClean="0"/>
              <a:t>20.01.2023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1543CB1-272F-42EC-B11F-BFB6A9FAC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D493EC2-4536-4F26-A466-BA9E1836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9D10-0312-4EE2-8304-EFF5BED3CC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098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Özel Düz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>
            <a:extLst>
              <a:ext uri="{FF2B5EF4-FFF2-40B4-BE49-F238E27FC236}">
                <a16:creationId xmlns:a16="http://schemas.microsoft.com/office/drawing/2014/main" id="{062068E2-B23C-4F8F-8DFE-CBBA3A7F7F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768298"/>
            <a:ext cx="12196762" cy="6089701"/>
          </a:xfrm>
          <a:prstGeom prst="rect">
            <a:avLst/>
          </a:prstGeom>
        </p:spPr>
      </p:pic>
      <p:sp>
        <p:nvSpPr>
          <p:cNvPr id="9" name="Dikdörtgen 8">
            <a:extLst>
              <a:ext uri="{FF2B5EF4-FFF2-40B4-BE49-F238E27FC236}">
                <a16:creationId xmlns:a16="http://schemas.microsoft.com/office/drawing/2014/main" id="{B0D0D9F1-8185-4159-8170-557700DF6765}"/>
              </a:ext>
            </a:extLst>
          </p:cNvPr>
          <p:cNvSpPr/>
          <p:nvPr userDrawn="1"/>
        </p:nvSpPr>
        <p:spPr>
          <a:xfrm>
            <a:off x="0" y="493793"/>
            <a:ext cx="12191998" cy="30346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0"/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9584006A-51BB-4C14-A66D-1FF9A8C17B25}"/>
              </a:ext>
            </a:extLst>
          </p:cNvPr>
          <p:cNvSpPr/>
          <p:nvPr userDrawn="1"/>
        </p:nvSpPr>
        <p:spPr>
          <a:xfrm>
            <a:off x="729844" y="2"/>
            <a:ext cx="430743" cy="11869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34585064-5DEA-466B-A9F8-8202E0B5C6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4207"/>
            <a:ext cx="1540849" cy="396360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B497D093-F27F-429F-94A5-AFD291FB300C}"/>
              </a:ext>
            </a:extLst>
          </p:cNvPr>
          <p:cNvSpPr txBox="1"/>
          <p:nvPr userDrawn="1"/>
        </p:nvSpPr>
        <p:spPr>
          <a:xfrm>
            <a:off x="10182687" y="493793"/>
            <a:ext cx="2009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>
                <a:solidFill>
                  <a:schemeClr val="bg1"/>
                </a:solidFill>
              </a:rPr>
              <a:t>İç Kontrol Dairesi Başkanlığı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C96DE76A-831B-41C7-ABAB-D83482EA40C9}"/>
              </a:ext>
            </a:extLst>
          </p:cNvPr>
          <p:cNvSpPr/>
          <p:nvPr userDrawn="1"/>
        </p:nvSpPr>
        <p:spPr>
          <a:xfrm>
            <a:off x="11401482" y="6408498"/>
            <a:ext cx="53732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2C328C1-A84F-4A39-A664-DBA00541A8C6}" type="slidenum">
              <a:rPr lang="en-US" sz="1050" b="1" baseline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tr-TR" sz="105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/13</a:t>
            </a:r>
          </a:p>
        </p:txBody>
      </p:sp>
    </p:spTree>
    <p:extLst>
      <p:ext uri="{BB962C8B-B14F-4D97-AF65-F5344CB8AC3E}">
        <p14:creationId xmlns:p14="http://schemas.microsoft.com/office/powerpoint/2010/main" val="991470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4C52D63-01A7-4095-BDFC-F5271E176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3A9C9E-5836-4415-A9C8-45F65A862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8A88CAF-DBAC-45A2-81C2-76389C1AA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B73-104C-4073-8D4C-47986EF21387}" type="datetimeFigureOut">
              <a:rPr lang="tr-TR" smtClean="0"/>
              <a:t>20.01.2023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EE875C0-9146-4012-8EE4-DCEEAA78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9F135E1-72CD-498C-8357-838EB9A61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9D10-0312-4EE2-8304-EFF5BED3CC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031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BB6872-956F-4965-B50D-0DAF28F3C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87B1872-D0F2-4BA1-B446-39B9020D4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ACC2008-AAFF-43D1-93C6-764CF121F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B73-104C-4073-8D4C-47986EF21387}" type="datetimeFigureOut">
              <a:rPr lang="tr-TR" smtClean="0"/>
              <a:t>20.01.2023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A6BC7E5-0862-4EFB-8D45-A447D1DCA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87F782-377C-4A55-A246-A310700FF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9D10-0312-4EE2-8304-EFF5BED3CC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42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1363C33-586A-40B9-8ECE-DD536B68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0AAAB3-1214-4B2A-8F5E-89E4A8B08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5E36C10-7FBA-4C21-ADFC-82AE2D11F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488F707-7BC3-4AFB-A462-8617CCB2E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B73-104C-4073-8D4C-47986EF21387}" type="datetimeFigureOut">
              <a:rPr lang="tr-TR" smtClean="0"/>
              <a:t>20.01.2023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0A5888C-4D3D-421A-85F2-45916F7AF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8D1ADF2-935B-44E5-88C2-BBDD89057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9D10-0312-4EE2-8304-EFF5BED3CC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18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2A8C89E-77B3-4553-AB36-6D2CB9698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78C44D6-ADC8-4230-8E24-772D838FF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DF4E051-F44D-48AF-B8A0-597F7267D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75C22DB-892E-4F33-ADA1-E122C133B3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3140AA3-78D5-4187-8316-D47DA9AFA8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21743E9-9F7E-473E-9348-657F13E26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B73-104C-4073-8D4C-47986EF21387}" type="datetimeFigureOut">
              <a:rPr lang="tr-TR" smtClean="0"/>
              <a:t>20.01.2023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D1B3977-A435-4F81-9001-2AFADDDAF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002E1FB-22EE-403A-8B07-BBD3DDDBD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9D10-0312-4EE2-8304-EFF5BED3CC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173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3D9532D-7F01-49E3-9D0F-227FCFAD4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11B385B-B8AC-4196-B0A2-C8A8AED86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B73-104C-4073-8D4C-47986EF21387}" type="datetimeFigureOut">
              <a:rPr lang="tr-TR" smtClean="0"/>
              <a:t>20.01.2023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B3196B9-2F6B-4134-AA6D-A565558B1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4869D24-617D-49DE-913D-E24B5ACAB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9D10-0312-4EE2-8304-EFF5BED3CC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557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3D51067-05C8-4C51-AC7D-5CA496896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B73-104C-4073-8D4C-47986EF21387}" type="datetimeFigureOut">
              <a:rPr lang="tr-TR" smtClean="0"/>
              <a:t>20.01.2023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EF664FD-ED48-46C4-97BA-A4582093E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80A9A66-40B1-4BB2-9217-8DCAA0DB1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9D10-0312-4EE2-8304-EFF5BED3CC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195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5C9E007-8974-49DC-B24C-50A29A945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A81726-A9F9-45F1-A17E-615DA2F3C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CAF0582-668D-4570-8CE6-6C3057FF9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B1B5518-3BD6-4547-8837-C35AA9E62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B73-104C-4073-8D4C-47986EF21387}" type="datetimeFigureOut">
              <a:rPr lang="tr-TR" smtClean="0"/>
              <a:t>20.01.2023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922AFF4-5F8B-4B61-9789-66404C120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34C6797-86E7-4914-A3A9-DD73F62B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9D10-0312-4EE2-8304-EFF5BED3CC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756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D213022-80D7-4625-A9CB-EE499FCA2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17A1DB5-ED11-4E15-89E2-ABE600ECDD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A1C8B51-C1B1-4BD9-ADAD-AFE187FCA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AD7F3A0-7766-4769-94D1-5E50E8B7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B73-104C-4073-8D4C-47986EF21387}" type="datetimeFigureOut">
              <a:rPr lang="tr-TR" smtClean="0"/>
              <a:t>20.01.2023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970E10C-C5CB-4432-9104-109931870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11A7159-928A-4914-9B49-557F6AA96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9D10-0312-4EE2-8304-EFF5BED3CC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324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4DCB11F-B7AC-40F9-8B86-66B71315B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AE916E4-C097-4F22-88CC-E10BA8EE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176CA4-44EF-4646-9DF8-148804AEF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19B73-104C-4073-8D4C-47986EF21387}" type="datetimeFigureOut">
              <a:rPr lang="tr-TR" smtClean="0"/>
              <a:t>20.01.2023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3BB33E4-BDB3-47D6-A6F1-C1BE9CF30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584B5C1-74C9-472A-BE96-349A36888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49D10-0312-4EE2-8304-EFF5BED3CCCF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D4A73525-4FE1-4C5D-950F-BD75635551F6}"/>
              </a:ext>
            </a:extLst>
          </p:cNvPr>
          <p:cNvSpPr/>
          <p:nvPr userDrawn="1"/>
        </p:nvSpPr>
        <p:spPr>
          <a:xfrm>
            <a:off x="11188134" y="6233399"/>
            <a:ext cx="518091" cy="245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2C328C1-A84F-4A39-A664-DBA00541A8C6}" type="slidenum">
              <a:rPr lang="en-US" sz="998" b="0" baseline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tr-TR" sz="998" b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/13</a:t>
            </a:r>
          </a:p>
        </p:txBody>
      </p:sp>
    </p:spTree>
    <p:extLst>
      <p:ext uri="{BB962C8B-B14F-4D97-AF65-F5344CB8AC3E}">
        <p14:creationId xmlns:p14="http://schemas.microsoft.com/office/powerpoint/2010/main" val="18433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4"/>
          <p:cNvSpPr txBox="1"/>
          <p:nvPr/>
        </p:nvSpPr>
        <p:spPr>
          <a:xfrm>
            <a:off x="11072002" y="6490470"/>
            <a:ext cx="1094691" cy="3436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0"/>
              </a:schemeClr>
            </a:glow>
            <a:outerShdw blurRad="44450" dir="5400000" algn="ctr">
              <a:srgbClr val="000000">
                <a:alpha val="3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33" dirty="0">
                <a:solidFill>
                  <a:schemeClr val="bg1">
                    <a:lumMod val="85000"/>
                  </a:schemeClr>
                </a:solidFill>
              </a:rPr>
              <a:t>İÇK™2023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3346360" y="3178080"/>
            <a:ext cx="5499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rgbClr val="FF0000"/>
                </a:solidFill>
              </a:rPr>
              <a:t>STRATEJİ GELİŞTİRME BAŞKANLIĞI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335" y="758510"/>
            <a:ext cx="2563330" cy="256754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Metin kutusu 5"/>
          <p:cNvSpPr txBox="1"/>
          <p:nvPr/>
        </p:nvSpPr>
        <p:spPr>
          <a:xfrm>
            <a:off x="1102746" y="3971307"/>
            <a:ext cx="99865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</a:rPr>
              <a:t>2023-2024 KAMU İÇ KONTROL</a:t>
            </a:r>
          </a:p>
          <a:p>
            <a:pPr algn="ctr"/>
            <a:br>
              <a:rPr lang="tr-TR" sz="3600" b="1" dirty="0">
                <a:solidFill>
                  <a:srgbClr val="FF0000"/>
                </a:solidFill>
              </a:rPr>
            </a:br>
            <a:r>
              <a:rPr lang="tr-TR" sz="3600" b="1" dirty="0">
                <a:solidFill>
                  <a:srgbClr val="FF0000"/>
                </a:solidFill>
              </a:rPr>
              <a:t>STANDARTLARINA UYUM EYLEM PLANI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102746" y="5801009"/>
            <a:ext cx="9986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</a:rPr>
              <a:t>1. ÇEYREK DÖNEM EYLEMLERİ</a:t>
            </a:r>
            <a:endParaRPr lang="tr-TR" sz="3600" b="1" dirty="0">
              <a:solidFill>
                <a:srgbClr val="FF0000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79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ltıgen 18">
            <a:extLst>
              <a:ext uri="{FF2B5EF4-FFF2-40B4-BE49-F238E27FC236}">
                <a16:creationId xmlns:a16="http://schemas.microsoft.com/office/drawing/2014/main" id="{FA2199F1-31C1-403E-B0C2-FECD9992FBAA}"/>
              </a:ext>
            </a:extLst>
          </p:cNvPr>
          <p:cNvSpPr/>
          <p:nvPr/>
        </p:nvSpPr>
        <p:spPr>
          <a:xfrm>
            <a:off x="16850" y="850089"/>
            <a:ext cx="3374050" cy="2778936"/>
          </a:xfrm>
          <a:prstGeom prst="hex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BİLEŞEN</a:t>
            </a:r>
          </a:p>
          <a:p>
            <a:pPr algn="ctr"/>
            <a:r>
              <a:rPr lang="tr-T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(KOS)</a:t>
            </a:r>
          </a:p>
          <a:p>
            <a:pPr algn="ctr"/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 ORTAMI STANDARDI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D2618E44-CEBD-421D-9BA7-95869D0DEC73}"/>
              </a:ext>
            </a:extLst>
          </p:cNvPr>
          <p:cNvSpPr txBox="1"/>
          <p:nvPr/>
        </p:nvSpPr>
        <p:spPr>
          <a:xfrm>
            <a:off x="1233996" y="75430"/>
            <a:ext cx="9589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FF0000"/>
                </a:solidFill>
              </a:rPr>
              <a:t>2023-2024 KAMU İÇ KONTROL STANDARTLARINA UYUM EYLEM PLANI 2023 YILI 1. ÇEYREK DÖNEM EYLEMLERİ</a:t>
            </a:r>
          </a:p>
        </p:txBody>
      </p:sp>
      <p:sp>
        <p:nvSpPr>
          <p:cNvPr id="16" name="Altıgen 15">
            <a:extLst>
              <a:ext uri="{FF2B5EF4-FFF2-40B4-BE49-F238E27FC236}">
                <a16:creationId xmlns:a16="http://schemas.microsoft.com/office/drawing/2014/main" id="{208012AB-DC9D-4636-A244-6246EF8E1224}"/>
              </a:ext>
            </a:extLst>
          </p:cNvPr>
          <p:cNvSpPr/>
          <p:nvPr/>
        </p:nvSpPr>
        <p:spPr>
          <a:xfrm>
            <a:off x="1697890" y="2750218"/>
            <a:ext cx="2633930" cy="2191317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 3</a:t>
            </a:r>
          </a:p>
          <a:p>
            <a:endParaRPr lang="tr-TR" sz="1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Personelin Yeterliliği ve Performansı: İdareler, personelin yeterliliği ve görevleri arasındaki uyumu sağlamalı, performansın değerlendirilmesi ve geliştirilmesine yönelik önlemler almalıdır.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2F221DFD-B47E-4C6B-84DB-C3E86360D02C}"/>
              </a:ext>
            </a:extLst>
          </p:cNvPr>
          <p:cNvSpPr/>
          <p:nvPr/>
        </p:nvSpPr>
        <p:spPr>
          <a:xfrm>
            <a:off x="3665832" y="3813148"/>
            <a:ext cx="2633930" cy="219131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 3.5 GENEL ŞART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görev için gerekli eğitim ihtiyacı belirlenmeli, bu ihtiyacı giderecek eğitim faaliyetleri her yıl planlanarak yürütülmeli ve gerektiğinde güncellenmelidir.</a:t>
            </a:r>
          </a:p>
        </p:txBody>
      </p:sp>
      <p:sp>
        <p:nvSpPr>
          <p:cNvPr id="15" name="Altıgen 14">
            <a:extLst>
              <a:ext uri="{FF2B5EF4-FFF2-40B4-BE49-F238E27FC236}">
                <a16:creationId xmlns:a16="http://schemas.microsoft.com/office/drawing/2014/main" id="{8D5D2C7A-1301-4FCE-9BD8-6DE735347A2F}"/>
              </a:ext>
            </a:extLst>
          </p:cNvPr>
          <p:cNvSpPr/>
          <p:nvPr/>
        </p:nvSpPr>
        <p:spPr>
          <a:xfrm>
            <a:off x="5805384" y="4272645"/>
            <a:ext cx="2633930" cy="2191317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E.3.5.1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Onaylanan Bakanlık ilgili yılı Hizmet İçi Eğitim Planının bildirilmesi.</a:t>
            </a:r>
          </a:p>
        </p:txBody>
      </p:sp>
      <p:sp>
        <p:nvSpPr>
          <p:cNvPr id="14" name="Altıgen 13">
            <a:extLst>
              <a:ext uri="{FF2B5EF4-FFF2-40B4-BE49-F238E27FC236}">
                <a16:creationId xmlns:a16="http://schemas.microsoft.com/office/drawing/2014/main" id="{97D110AD-E216-4203-ABE6-A96E917CF83C}"/>
              </a:ext>
            </a:extLst>
          </p:cNvPr>
          <p:cNvSpPr/>
          <p:nvPr/>
        </p:nvSpPr>
        <p:spPr>
          <a:xfrm>
            <a:off x="7952082" y="3680081"/>
            <a:ext cx="2633930" cy="219131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BİRİM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 Hizmetleri Genel Müdürlüğü</a:t>
            </a:r>
          </a:p>
        </p:txBody>
      </p:sp>
      <p:sp>
        <p:nvSpPr>
          <p:cNvPr id="11" name="Altıgen 10">
            <a:extLst>
              <a:ext uri="{FF2B5EF4-FFF2-40B4-BE49-F238E27FC236}">
                <a16:creationId xmlns:a16="http://schemas.microsoft.com/office/drawing/2014/main" id="{68E07515-598F-4C6F-B015-9EED5A17621A}"/>
              </a:ext>
            </a:extLst>
          </p:cNvPr>
          <p:cNvSpPr/>
          <p:nvPr/>
        </p:nvSpPr>
        <p:spPr>
          <a:xfrm>
            <a:off x="9306119" y="2333341"/>
            <a:ext cx="2633930" cy="2191317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ÇIKTI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 İçi Eğitim Planı</a:t>
            </a:r>
          </a:p>
        </p:txBody>
      </p:sp>
      <p:sp>
        <p:nvSpPr>
          <p:cNvPr id="12" name="Altıgen 11">
            <a:extLst>
              <a:ext uri="{FF2B5EF4-FFF2-40B4-BE49-F238E27FC236}">
                <a16:creationId xmlns:a16="http://schemas.microsoft.com/office/drawing/2014/main" id="{460B49A8-A448-4E04-A359-95ECF86EF84C}"/>
              </a:ext>
            </a:extLst>
          </p:cNvPr>
          <p:cNvSpPr/>
          <p:nvPr/>
        </p:nvSpPr>
        <p:spPr>
          <a:xfrm>
            <a:off x="7952082" y="796893"/>
            <a:ext cx="2633930" cy="2191317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EYLEM DÖNEMİ</a:t>
            </a:r>
          </a:p>
          <a:p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Çeyrek Dönem 2023</a:t>
            </a: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Çeyrek Dönem 2024</a:t>
            </a:r>
          </a:p>
        </p:txBody>
      </p:sp>
    </p:spTree>
    <p:extLst>
      <p:ext uri="{BB962C8B-B14F-4D97-AF65-F5344CB8AC3E}">
        <p14:creationId xmlns:p14="http://schemas.microsoft.com/office/powerpoint/2010/main" val="379777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" grpId="0" animBg="1"/>
      <p:bldP spid="10" grpId="0" animBg="1"/>
      <p:bldP spid="15" grpId="0" animBg="1"/>
      <p:bldP spid="14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ltıgen 14">
            <a:extLst>
              <a:ext uri="{FF2B5EF4-FFF2-40B4-BE49-F238E27FC236}">
                <a16:creationId xmlns:a16="http://schemas.microsoft.com/office/drawing/2014/main" id="{8D5D2C7A-1301-4FCE-9BD8-6DE735347A2F}"/>
              </a:ext>
            </a:extLst>
          </p:cNvPr>
          <p:cNvSpPr/>
          <p:nvPr/>
        </p:nvSpPr>
        <p:spPr>
          <a:xfrm>
            <a:off x="4721892" y="2714340"/>
            <a:ext cx="2633930" cy="2191317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E..13.7.3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Taşra Teşkilatı çalışanlarına yönelik kadro bazlı memnuniyet araştırması yapılması, sonuçların değerlendirilerek raporlanması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2F221DFD-B47E-4C6B-84DB-C3E86360D02C}"/>
              </a:ext>
            </a:extLst>
          </p:cNvPr>
          <p:cNvSpPr/>
          <p:nvPr/>
        </p:nvSpPr>
        <p:spPr>
          <a:xfrm>
            <a:off x="2604726" y="3816594"/>
            <a:ext cx="2633930" cy="219131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BİS 13.7 GENEL ŞART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İdarenin yatay ve dikey iletişim sistemi personelin değerlendirme, öneri ve sorunlarını iletebilmelerini sağlamalıdır.</a:t>
            </a:r>
          </a:p>
        </p:txBody>
      </p:sp>
      <p:sp>
        <p:nvSpPr>
          <p:cNvPr id="11" name="Altıgen 10">
            <a:extLst>
              <a:ext uri="{FF2B5EF4-FFF2-40B4-BE49-F238E27FC236}">
                <a16:creationId xmlns:a16="http://schemas.microsoft.com/office/drawing/2014/main" id="{68E07515-598F-4C6F-B015-9EED5A17621A}"/>
              </a:ext>
            </a:extLst>
          </p:cNvPr>
          <p:cNvSpPr/>
          <p:nvPr/>
        </p:nvSpPr>
        <p:spPr>
          <a:xfrm>
            <a:off x="6836970" y="3813663"/>
            <a:ext cx="2633930" cy="2191317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ÇIKTI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Taşra Teşkilatı Kadro Bazlı Memnuniyet Araştırması Sonuç Raporu</a:t>
            </a:r>
          </a:p>
        </p:txBody>
      </p:sp>
      <p:sp>
        <p:nvSpPr>
          <p:cNvPr id="16" name="Altıgen 15">
            <a:extLst>
              <a:ext uri="{FF2B5EF4-FFF2-40B4-BE49-F238E27FC236}">
                <a16:creationId xmlns:a16="http://schemas.microsoft.com/office/drawing/2014/main" id="{208012AB-DC9D-4636-A244-6246EF8E1224}"/>
              </a:ext>
            </a:extLst>
          </p:cNvPr>
          <p:cNvSpPr/>
          <p:nvPr/>
        </p:nvSpPr>
        <p:spPr>
          <a:xfrm>
            <a:off x="2602298" y="1595968"/>
            <a:ext cx="2633930" cy="2191317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1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BİS 13</a:t>
            </a:r>
          </a:p>
          <a:p>
            <a:r>
              <a:rPr lang="tr-T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ve İletişim: İdareler, birimlerinin ve çalışanlarının performansının izlenebilmesi, karar alma süreçlerinin sağlıklı bir şekilde işleyebilmesi ve hizmet sunumunda etkinlik ve memnuniyetin sağlanması amacıyla uygun bir bilgi ve iletişim sistemine sahip olmalıdır.</a:t>
            </a:r>
          </a:p>
        </p:txBody>
      </p:sp>
      <p:sp>
        <p:nvSpPr>
          <p:cNvPr id="12" name="Altıgen 11">
            <a:extLst>
              <a:ext uri="{FF2B5EF4-FFF2-40B4-BE49-F238E27FC236}">
                <a16:creationId xmlns:a16="http://schemas.microsoft.com/office/drawing/2014/main" id="{460B49A8-A448-4E04-A359-95ECF86EF84C}"/>
              </a:ext>
            </a:extLst>
          </p:cNvPr>
          <p:cNvSpPr/>
          <p:nvPr/>
        </p:nvSpPr>
        <p:spPr>
          <a:xfrm>
            <a:off x="8959433" y="2704816"/>
            <a:ext cx="2633930" cy="2191317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EYLEM DÖNEMİ</a:t>
            </a:r>
          </a:p>
          <a:p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Çeyrek Dönem 2023</a:t>
            </a: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Çeyrek Dönem 2024</a:t>
            </a:r>
          </a:p>
        </p:txBody>
      </p:sp>
      <p:sp>
        <p:nvSpPr>
          <p:cNvPr id="14" name="Altıgen 13">
            <a:extLst>
              <a:ext uri="{FF2B5EF4-FFF2-40B4-BE49-F238E27FC236}">
                <a16:creationId xmlns:a16="http://schemas.microsoft.com/office/drawing/2014/main" id="{97D110AD-E216-4203-ABE6-A96E917CF83C}"/>
              </a:ext>
            </a:extLst>
          </p:cNvPr>
          <p:cNvSpPr/>
          <p:nvPr/>
        </p:nvSpPr>
        <p:spPr>
          <a:xfrm>
            <a:off x="6840388" y="1599632"/>
            <a:ext cx="2633930" cy="219131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BİRİM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Sağlığın Geliştirilmesi Genel Müdürlüğü</a:t>
            </a:r>
          </a:p>
        </p:txBody>
      </p:sp>
      <p:sp>
        <p:nvSpPr>
          <p:cNvPr id="19" name="Altıgen 18">
            <a:extLst>
              <a:ext uri="{FF2B5EF4-FFF2-40B4-BE49-F238E27FC236}">
                <a16:creationId xmlns:a16="http://schemas.microsoft.com/office/drawing/2014/main" id="{FA2199F1-31C1-403E-B0C2-FECD9992FBAA}"/>
              </a:ext>
            </a:extLst>
          </p:cNvPr>
          <p:cNvSpPr/>
          <p:nvPr/>
        </p:nvSpPr>
        <p:spPr>
          <a:xfrm>
            <a:off x="493327" y="2704815"/>
            <a:ext cx="2633930" cy="2191317"/>
          </a:xfrm>
          <a:prstGeom prst="hex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BİLEŞEN</a:t>
            </a:r>
          </a:p>
          <a:p>
            <a:pPr algn="ctr"/>
            <a:r>
              <a:rPr lang="tr-T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(BİS)</a:t>
            </a:r>
          </a:p>
          <a:p>
            <a:pPr algn="ctr"/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BİLGİ VE İLETİŞİM STANDARDI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6E31DDFC-FBD3-4DDC-AD91-684AD7E6CD7F}"/>
              </a:ext>
            </a:extLst>
          </p:cNvPr>
          <p:cNvSpPr txBox="1"/>
          <p:nvPr/>
        </p:nvSpPr>
        <p:spPr>
          <a:xfrm>
            <a:off x="1233996" y="75430"/>
            <a:ext cx="9589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FF0000"/>
                </a:solidFill>
              </a:rPr>
              <a:t>2023-2024 KAMU İÇ KONTROL STANDARTLARINA UYUM EYLEM PLANI 2023 YILI 1. ÇEYREK DÖNEM EYLEMLERİ</a:t>
            </a:r>
          </a:p>
        </p:txBody>
      </p:sp>
    </p:spTree>
    <p:extLst>
      <p:ext uri="{BB962C8B-B14F-4D97-AF65-F5344CB8AC3E}">
        <p14:creationId xmlns:p14="http://schemas.microsoft.com/office/powerpoint/2010/main" val="262578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 animBg="1"/>
      <p:bldP spid="11" grpId="0" animBg="1"/>
      <p:bldP spid="16" grpId="0" animBg="1"/>
      <p:bldP spid="12" grpId="0" animBg="1"/>
      <p:bldP spid="14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ltıgen 14">
            <a:extLst>
              <a:ext uri="{FF2B5EF4-FFF2-40B4-BE49-F238E27FC236}">
                <a16:creationId xmlns:a16="http://schemas.microsoft.com/office/drawing/2014/main" id="{8D5D2C7A-1301-4FCE-9BD8-6DE735347A2F}"/>
              </a:ext>
            </a:extLst>
          </p:cNvPr>
          <p:cNvSpPr/>
          <p:nvPr/>
        </p:nvSpPr>
        <p:spPr>
          <a:xfrm>
            <a:off x="4721892" y="2714340"/>
            <a:ext cx="2633930" cy="2191317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E.15.6.2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Harcama Birimi düzeyinde ilgili personel tarafından arşiv mevzuatı ve Standart Dosya Planı kodlarına ilişkin eğitim düzenlenmesi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2F221DFD-B47E-4C6B-84DB-C3E86360D02C}"/>
              </a:ext>
            </a:extLst>
          </p:cNvPr>
          <p:cNvSpPr/>
          <p:nvPr/>
        </p:nvSpPr>
        <p:spPr>
          <a:xfrm>
            <a:off x="2604726" y="3816594"/>
            <a:ext cx="2633930" cy="219131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BİS 15.6 GENEL ŞART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İdarenin iş ve işlemlerinin kaydı, sınıflandırılması, korunması ve erişimini de kapsayan, belirlenmiş standartlara uygun arşiv ve dokümantasyon sistemi oluşturulmalıdır.</a:t>
            </a:r>
          </a:p>
        </p:txBody>
      </p:sp>
      <p:sp>
        <p:nvSpPr>
          <p:cNvPr id="11" name="Altıgen 10">
            <a:extLst>
              <a:ext uri="{FF2B5EF4-FFF2-40B4-BE49-F238E27FC236}">
                <a16:creationId xmlns:a16="http://schemas.microsoft.com/office/drawing/2014/main" id="{68E07515-598F-4C6F-B015-9EED5A17621A}"/>
              </a:ext>
            </a:extLst>
          </p:cNvPr>
          <p:cNvSpPr/>
          <p:nvPr/>
        </p:nvSpPr>
        <p:spPr>
          <a:xfrm>
            <a:off x="6836970" y="3813663"/>
            <a:ext cx="2633930" cy="2191317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ÇIKTI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 Görselleri</a:t>
            </a: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 Listesi</a:t>
            </a:r>
          </a:p>
        </p:txBody>
      </p:sp>
      <p:sp>
        <p:nvSpPr>
          <p:cNvPr id="16" name="Altıgen 15">
            <a:extLst>
              <a:ext uri="{FF2B5EF4-FFF2-40B4-BE49-F238E27FC236}">
                <a16:creationId xmlns:a16="http://schemas.microsoft.com/office/drawing/2014/main" id="{208012AB-DC9D-4636-A244-6246EF8E1224}"/>
              </a:ext>
            </a:extLst>
          </p:cNvPr>
          <p:cNvSpPr/>
          <p:nvPr/>
        </p:nvSpPr>
        <p:spPr>
          <a:xfrm>
            <a:off x="2602298" y="1595968"/>
            <a:ext cx="2633930" cy="2191317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BİS 15</a:t>
            </a:r>
            <a:endParaRPr lang="tr-TR" sz="1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Kayıt ve Dosyalama Sistemi: İdareler, gelen ve giden her türlü evrak dahil iş ve işlemlerin kaydedildiği, sınıflandırıldığı ve dosyalandığı kapsamlı ve güncel bir sisteme sahip olmalıdır.</a:t>
            </a:r>
          </a:p>
        </p:txBody>
      </p:sp>
      <p:sp>
        <p:nvSpPr>
          <p:cNvPr id="12" name="Altıgen 11">
            <a:extLst>
              <a:ext uri="{FF2B5EF4-FFF2-40B4-BE49-F238E27FC236}">
                <a16:creationId xmlns:a16="http://schemas.microsoft.com/office/drawing/2014/main" id="{460B49A8-A448-4E04-A359-95ECF86EF84C}"/>
              </a:ext>
            </a:extLst>
          </p:cNvPr>
          <p:cNvSpPr/>
          <p:nvPr/>
        </p:nvSpPr>
        <p:spPr>
          <a:xfrm>
            <a:off x="8959433" y="2704816"/>
            <a:ext cx="2633930" cy="2191317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EYLEM DÖNEMİ</a:t>
            </a:r>
          </a:p>
          <a:p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Çeyrek Dönem 2023</a:t>
            </a: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Çeyrek Dönem 2024</a:t>
            </a:r>
          </a:p>
        </p:txBody>
      </p:sp>
      <p:sp>
        <p:nvSpPr>
          <p:cNvPr id="14" name="Altıgen 13">
            <a:extLst>
              <a:ext uri="{FF2B5EF4-FFF2-40B4-BE49-F238E27FC236}">
                <a16:creationId xmlns:a16="http://schemas.microsoft.com/office/drawing/2014/main" id="{97D110AD-E216-4203-ABE6-A96E917CF83C}"/>
              </a:ext>
            </a:extLst>
          </p:cNvPr>
          <p:cNvSpPr/>
          <p:nvPr/>
        </p:nvSpPr>
        <p:spPr>
          <a:xfrm>
            <a:off x="6840388" y="1599632"/>
            <a:ext cx="2633930" cy="219131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BİRİM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 Sağlık Müdürlükleri</a:t>
            </a:r>
          </a:p>
        </p:txBody>
      </p:sp>
      <p:sp>
        <p:nvSpPr>
          <p:cNvPr id="19" name="Altıgen 18">
            <a:extLst>
              <a:ext uri="{FF2B5EF4-FFF2-40B4-BE49-F238E27FC236}">
                <a16:creationId xmlns:a16="http://schemas.microsoft.com/office/drawing/2014/main" id="{FA2199F1-31C1-403E-B0C2-FECD9992FBAA}"/>
              </a:ext>
            </a:extLst>
          </p:cNvPr>
          <p:cNvSpPr/>
          <p:nvPr/>
        </p:nvSpPr>
        <p:spPr>
          <a:xfrm>
            <a:off x="493327" y="2704815"/>
            <a:ext cx="2633930" cy="2191317"/>
          </a:xfrm>
          <a:prstGeom prst="hex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BİLEŞEN</a:t>
            </a:r>
          </a:p>
          <a:p>
            <a:pPr algn="ctr"/>
            <a:r>
              <a:rPr lang="tr-T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(BİS)</a:t>
            </a:r>
          </a:p>
          <a:p>
            <a:pPr algn="ctr"/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BİLGİ VE İLETİŞİM STANDARDI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C89B66AA-2D72-4272-A67E-409A2F98E1F2}"/>
              </a:ext>
            </a:extLst>
          </p:cNvPr>
          <p:cNvSpPr txBox="1"/>
          <p:nvPr/>
        </p:nvSpPr>
        <p:spPr>
          <a:xfrm>
            <a:off x="1233996" y="75430"/>
            <a:ext cx="9589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FF0000"/>
                </a:solidFill>
              </a:rPr>
              <a:t>2023-2024 KAMU İÇ KONTROL STANDARTLARINA UYUM EYLEM PLANI 2023 YILI 1. ÇEYREK DÖNEM EYLEMLERİ</a:t>
            </a:r>
          </a:p>
        </p:txBody>
      </p:sp>
    </p:spTree>
    <p:extLst>
      <p:ext uri="{BB962C8B-B14F-4D97-AF65-F5344CB8AC3E}">
        <p14:creationId xmlns:p14="http://schemas.microsoft.com/office/powerpoint/2010/main" val="175477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 animBg="1"/>
      <p:bldP spid="11" grpId="0" animBg="1"/>
      <p:bldP spid="16" grpId="0" animBg="1"/>
      <p:bldP spid="12" grpId="0" animBg="1"/>
      <p:bldP spid="14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973791D7-3220-4093-A336-1D4E007AB891}"/>
              </a:ext>
            </a:extLst>
          </p:cNvPr>
          <p:cNvSpPr txBox="1"/>
          <p:nvPr/>
        </p:nvSpPr>
        <p:spPr>
          <a:xfrm>
            <a:off x="1233996" y="75430"/>
            <a:ext cx="9589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FF0000"/>
                </a:solidFill>
              </a:rPr>
              <a:t>2021-2022 KAMU İÇ KONTROL STANDARTLARINA UYUM EYLEM PLANI 2023 YILI 1. ÇEYREK DÖNEM EYLEMLERİ</a:t>
            </a:r>
          </a:p>
        </p:txBody>
      </p:sp>
      <p:sp>
        <p:nvSpPr>
          <p:cNvPr id="23" name="Unvan 1">
            <a:extLst>
              <a:ext uri="{FF2B5EF4-FFF2-40B4-BE49-F238E27FC236}">
                <a16:creationId xmlns:a16="http://schemas.microsoft.com/office/drawing/2014/main" id="{DBA28B6E-D891-45ED-BCD9-1381FC0421E8}"/>
              </a:ext>
            </a:extLst>
          </p:cNvPr>
          <p:cNvSpPr txBox="1">
            <a:spLocks/>
          </p:cNvSpPr>
          <p:nvPr/>
        </p:nvSpPr>
        <p:spPr>
          <a:xfrm>
            <a:off x="3481781" y="3117967"/>
            <a:ext cx="5228439" cy="62206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14" b="1" kern="1200">
                <a:solidFill>
                  <a:schemeClr val="tx1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TEŞEKKÜR EDERİZ…</a:t>
            </a:r>
          </a:p>
        </p:txBody>
      </p:sp>
      <p:pic>
        <p:nvPicPr>
          <p:cNvPr id="24" name="Resim 23">
            <a:extLst>
              <a:ext uri="{FF2B5EF4-FFF2-40B4-BE49-F238E27FC236}">
                <a16:creationId xmlns:a16="http://schemas.microsoft.com/office/drawing/2014/main" id="{1BCE2C2B-59F3-46AF-8BFF-6A10885F39D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98"/>
          <a:stretch/>
        </p:blipFill>
        <p:spPr>
          <a:xfrm>
            <a:off x="7411237" y="4184359"/>
            <a:ext cx="1868035" cy="1519890"/>
          </a:xfrm>
          <a:prstGeom prst="rect">
            <a:avLst/>
          </a:prstGeom>
        </p:spPr>
      </p:pic>
      <p:cxnSp>
        <p:nvCxnSpPr>
          <p:cNvPr id="25" name="Düz Bağlayıcı 24">
            <a:extLst>
              <a:ext uri="{FF2B5EF4-FFF2-40B4-BE49-F238E27FC236}">
                <a16:creationId xmlns:a16="http://schemas.microsoft.com/office/drawing/2014/main" id="{E949EB72-2DD1-474E-AFF1-D1CEC1A8D74A}"/>
              </a:ext>
            </a:extLst>
          </p:cNvPr>
          <p:cNvCxnSpPr/>
          <p:nvPr/>
        </p:nvCxnSpPr>
        <p:spPr>
          <a:xfrm>
            <a:off x="4209247" y="4381930"/>
            <a:ext cx="9" cy="12623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Metin kutusu 25">
            <a:extLst>
              <a:ext uri="{FF2B5EF4-FFF2-40B4-BE49-F238E27FC236}">
                <a16:creationId xmlns:a16="http://schemas.microsoft.com/office/drawing/2014/main" id="{2DC69D2C-4B2C-46C4-AD7D-896D779AD026}"/>
              </a:ext>
            </a:extLst>
          </p:cNvPr>
          <p:cNvSpPr txBox="1"/>
          <p:nvPr/>
        </p:nvSpPr>
        <p:spPr>
          <a:xfrm>
            <a:off x="4272009" y="4333724"/>
            <a:ext cx="31739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Strateji Geliştirme Başkanlığı</a:t>
            </a:r>
          </a:p>
          <a:p>
            <a:r>
              <a:rPr lang="tr-T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İç Kontrol Dairesi Başkanlığı</a:t>
            </a:r>
          </a:p>
          <a:p>
            <a:r>
              <a:rPr lang="tr-T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İç Kontrol Sistemi İzleme ve Değerlendirme Birimi</a:t>
            </a:r>
          </a:p>
          <a:p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Üniversiteler Mah. Dumlupınar Bulvarı 6001. Cad. No:9 Çankaya/ Ankara 06800</a:t>
            </a:r>
          </a:p>
          <a:p>
            <a:r>
              <a:rPr lang="tr-T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İletişim: 0 (312) 573 71 18</a:t>
            </a:r>
          </a:p>
          <a:p>
            <a:r>
              <a:rPr lang="tr-T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E-posta: sgb.ickontrol@saglik.gov.tr</a:t>
            </a:r>
          </a:p>
        </p:txBody>
      </p:sp>
      <p:pic>
        <p:nvPicPr>
          <p:cNvPr id="27" name="Resim 26">
            <a:extLst>
              <a:ext uri="{FF2B5EF4-FFF2-40B4-BE49-F238E27FC236}">
                <a16:creationId xmlns:a16="http://schemas.microsoft.com/office/drawing/2014/main" id="{C0749E91-FD76-45D2-AF9F-67152C7C6E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049" y="4183510"/>
            <a:ext cx="1769388" cy="1641246"/>
          </a:xfrm>
          <a:prstGeom prst="rect">
            <a:avLst/>
          </a:prstGeom>
        </p:spPr>
      </p:pic>
      <p:cxnSp>
        <p:nvCxnSpPr>
          <p:cNvPr id="28" name="Düz Bağlayıcı 27">
            <a:extLst>
              <a:ext uri="{FF2B5EF4-FFF2-40B4-BE49-F238E27FC236}">
                <a16:creationId xmlns:a16="http://schemas.microsoft.com/office/drawing/2014/main" id="{2222FD3B-F1A6-4E80-8357-F2328E9F7B54}"/>
              </a:ext>
            </a:extLst>
          </p:cNvPr>
          <p:cNvCxnSpPr/>
          <p:nvPr/>
        </p:nvCxnSpPr>
        <p:spPr>
          <a:xfrm>
            <a:off x="7339572" y="4383568"/>
            <a:ext cx="8165" cy="1320681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>
            <a:extLst>
              <a:ext uri="{FF2B5EF4-FFF2-40B4-BE49-F238E27FC236}">
                <a16:creationId xmlns:a16="http://schemas.microsoft.com/office/drawing/2014/main" id="{AE1E7495-1A6F-43AC-B164-6585CCE4B71A}"/>
              </a:ext>
            </a:extLst>
          </p:cNvPr>
          <p:cNvCxnSpPr/>
          <p:nvPr/>
        </p:nvCxnSpPr>
        <p:spPr>
          <a:xfrm>
            <a:off x="7403072" y="4383568"/>
            <a:ext cx="8165" cy="1320681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>
            <a:extLst>
              <a:ext uri="{FF2B5EF4-FFF2-40B4-BE49-F238E27FC236}">
                <a16:creationId xmlns:a16="http://schemas.microsoft.com/office/drawing/2014/main" id="{46942E7C-D796-4782-8634-05B35F5CB050}"/>
              </a:ext>
            </a:extLst>
          </p:cNvPr>
          <p:cNvCxnSpPr/>
          <p:nvPr/>
        </p:nvCxnSpPr>
        <p:spPr>
          <a:xfrm>
            <a:off x="4158447" y="4381930"/>
            <a:ext cx="9" cy="12623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00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Metin kutusu 22">
            <a:extLst>
              <a:ext uri="{FF2B5EF4-FFF2-40B4-BE49-F238E27FC236}">
                <a16:creationId xmlns:a16="http://schemas.microsoft.com/office/drawing/2014/main" id="{89D053A8-E6A9-4C21-8DF1-AC6309B800E0}"/>
              </a:ext>
            </a:extLst>
          </p:cNvPr>
          <p:cNvSpPr txBox="1"/>
          <p:nvPr/>
        </p:nvSpPr>
        <p:spPr>
          <a:xfrm>
            <a:off x="1233996" y="75430"/>
            <a:ext cx="8376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FF0000"/>
                </a:solidFill>
              </a:rPr>
              <a:t>2023-2024 KAMU İÇ KONTROL STANDARTLARINA UYUM EYLEM PLANI 2023-2024 EYLEMLERİ</a:t>
            </a:r>
          </a:p>
        </p:txBody>
      </p:sp>
      <p:grpSp>
        <p:nvGrpSpPr>
          <p:cNvPr id="3" name="Grup 2">
            <a:extLst>
              <a:ext uri="{FF2B5EF4-FFF2-40B4-BE49-F238E27FC236}">
                <a16:creationId xmlns:a16="http://schemas.microsoft.com/office/drawing/2014/main" id="{02C15CEB-E455-4FF5-BC4B-D83DC545F8E6}"/>
              </a:ext>
            </a:extLst>
          </p:cNvPr>
          <p:cNvGrpSpPr/>
          <p:nvPr/>
        </p:nvGrpSpPr>
        <p:grpSpPr>
          <a:xfrm>
            <a:off x="2647159" y="2044112"/>
            <a:ext cx="1246042" cy="3468137"/>
            <a:chOff x="2647159" y="1760648"/>
            <a:chExt cx="1246042" cy="3468137"/>
          </a:xfrm>
        </p:grpSpPr>
        <p:sp>
          <p:nvSpPr>
            <p:cNvPr id="13" name="Serbest Form: Şekil 12">
              <a:extLst>
                <a:ext uri="{FF2B5EF4-FFF2-40B4-BE49-F238E27FC236}">
                  <a16:creationId xmlns:a16="http://schemas.microsoft.com/office/drawing/2014/main" id="{532DCCB9-371A-4B65-9D2D-E2495277247F}"/>
                </a:ext>
              </a:extLst>
            </p:cNvPr>
            <p:cNvSpPr/>
            <p:nvPr/>
          </p:nvSpPr>
          <p:spPr>
            <a:xfrm>
              <a:off x="2647160" y="2341476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961" tIns="74961" rIns="74961" bIns="74961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solidFill>
                    <a:schemeClr val="bg1"/>
                  </a:solidFill>
                  <a:latin typeface="Myriad Pro" panose="020B0503030403020204" pitchFamily="34" charset="0"/>
                </a:rPr>
                <a:t>Kontrol Ortamı</a:t>
              </a:r>
            </a:p>
          </p:txBody>
        </p:sp>
        <p:sp>
          <p:nvSpPr>
            <p:cNvPr id="17" name="Serbest Form: Şekil 16">
              <a:extLst>
                <a:ext uri="{FF2B5EF4-FFF2-40B4-BE49-F238E27FC236}">
                  <a16:creationId xmlns:a16="http://schemas.microsoft.com/office/drawing/2014/main" id="{21122973-B306-4A8F-A963-8B229260928E}"/>
                </a:ext>
              </a:extLst>
            </p:cNvPr>
            <p:cNvSpPr/>
            <p:nvPr/>
          </p:nvSpPr>
          <p:spPr>
            <a:xfrm>
              <a:off x="3691859" y="2466182"/>
              <a:ext cx="201342" cy="175722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latin typeface="Myriad Pro" panose="020B0503030403020204" pitchFamily="34" charset="0"/>
              </a:endParaRPr>
            </a:p>
          </p:txBody>
        </p:sp>
        <p:sp>
          <p:nvSpPr>
            <p:cNvPr id="25" name="Serbest Form: Şekil 24">
              <a:extLst>
                <a:ext uri="{FF2B5EF4-FFF2-40B4-BE49-F238E27FC236}">
                  <a16:creationId xmlns:a16="http://schemas.microsoft.com/office/drawing/2014/main" id="{47896091-0FE1-4199-A23C-515E864F228D}"/>
                </a:ext>
              </a:extLst>
            </p:cNvPr>
            <p:cNvSpPr/>
            <p:nvPr/>
          </p:nvSpPr>
          <p:spPr>
            <a:xfrm>
              <a:off x="2647159" y="1760648"/>
              <a:ext cx="949725" cy="501329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fillRef>
            <a:effectRef idx="0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000" b="1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5 Bileşen</a:t>
              </a:r>
            </a:p>
          </p:txBody>
        </p:sp>
        <p:sp>
          <p:nvSpPr>
            <p:cNvPr id="34" name="Serbest Form: Şekil 33">
              <a:extLst>
                <a:ext uri="{FF2B5EF4-FFF2-40B4-BE49-F238E27FC236}">
                  <a16:creationId xmlns:a16="http://schemas.microsoft.com/office/drawing/2014/main" id="{699F08DD-A37F-4138-AA61-DD7501BA3B09}"/>
                </a:ext>
              </a:extLst>
            </p:cNvPr>
            <p:cNvSpPr/>
            <p:nvPr/>
          </p:nvSpPr>
          <p:spPr>
            <a:xfrm>
              <a:off x="2647160" y="2949138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961" tIns="74961" rIns="74961" bIns="74961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050" kern="1200" dirty="0">
                  <a:latin typeface="Myriad Pro" panose="020B0503030403020204" pitchFamily="34" charset="0"/>
                </a:rPr>
                <a:t>Risk Değerlendirme</a:t>
              </a:r>
            </a:p>
          </p:txBody>
        </p:sp>
        <p:sp>
          <p:nvSpPr>
            <p:cNvPr id="35" name="Serbest Form: Şekil 34">
              <a:extLst>
                <a:ext uri="{FF2B5EF4-FFF2-40B4-BE49-F238E27FC236}">
                  <a16:creationId xmlns:a16="http://schemas.microsoft.com/office/drawing/2014/main" id="{EEDD8870-8AFC-466E-AD1F-6E78649D5CC3}"/>
                </a:ext>
              </a:extLst>
            </p:cNvPr>
            <p:cNvSpPr/>
            <p:nvPr/>
          </p:nvSpPr>
          <p:spPr>
            <a:xfrm>
              <a:off x="3691859" y="3073844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latin typeface="Myriad Pro" panose="020B0503030403020204" pitchFamily="34" charset="0"/>
              </a:endParaRPr>
            </a:p>
          </p:txBody>
        </p:sp>
        <p:sp>
          <p:nvSpPr>
            <p:cNvPr id="43" name="Serbest Form: Şekil 42">
              <a:extLst>
                <a:ext uri="{FF2B5EF4-FFF2-40B4-BE49-F238E27FC236}">
                  <a16:creationId xmlns:a16="http://schemas.microsoft.com/office/drawing/2014/main" id="{5B825D36-ACAF-49BF-A87B-D6DBC92A2E20}"/>
                </a:ext>
              </a:extLst>
            </p:cNvPr>
            <p:cNvSpPr/>
            <p:nvPr/>
          </p:nvSpPr>
          <p:spPr>
            <a:xfrm>
              <a:off x="2647160" y="3591039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961" tIns="74961" rIns="74961" bIns="74961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solidFill>
                    <a:schemeClr val="bg1"/>
                  </a:solidFill>
                  <a:latin typeface="Myriad Pro" panose="020B0503030403020204" pitchFamily="34" charset="0"/>
                </a:rPr>
                <a:t>Kontrol Faaliyetleri</a:t>
              </a:r>
            </a:p>
          </p:txBody>
        </p:sp>
        <p:sp>
          <p:nvSpPr>
            <p:cNvPr id="44" name="Serbest Form: Şekil 43">
              <a:extLst>
                <a:ext uri="{FF2B5EF4-FFF2-40B4-BE49-F238E27FC236}">
                  <a16:creationId xmlns:a16="http://schemas.microsoft.com/office/drawing/2014/main" id="{3693F582-CECB-4A8E-838E-7E7F05F9D500}"/>
                </a:ext>
              </a:extLst>
            </p:cNvPr>
            <p:cNvSpPr/>
            <p:nvPr/>
          </p:nvSpPr>
          <p:spPr>
            <a:xfrm>
              <a:off x="3691859" y="3715745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solidFill>
                  <a:schemeClr val="tx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52" name="Serbest Form: Şekil 51">
              <a:extLst>
                <a:ext uri="{FF2B5EF4-FFF2-40B4-BE49-F238E27FC236}">
                  <a16:creationId xmlns:a16="http://schemas.microsoft.com/office/drawing/2014/main" id="{B894F649-F067-4619-A1BF-2CCB59733EAD}"/>
                </a:ext>
              </a:extLst>
            </p:cNvPr>
            <p:cNvSpPr/>
            <p:nvPr/>
          </p:nvSpPr>
          <p:spPr>
            <a:xfrm>
              <a:off x="2647160" y="4191069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961" tIns="74961" rIns="74961" bIns="74961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solidFill>
                    <a:schemeClr val="bg1"/>
                  </a:solidFill>
                  <a:latin typeface="Myriad Pro" panose="020B0503030403020204" pitchFamily="34" charset="0"/>
                </a:rPr>
                <a:t>Bilgi ve İletişim</a:t>
              </a:r>
            </a:p>
          </p:txBody>
        </p:sp>
        <p:sp>
          <p:nvSpPr>
            <p:cNvPr id="53" name="Serbest Form: Şekil 52">
              <a:extLst>
                <a:ext uri="{FF2B5EF4-FFF2-40B4-BE49-F238E27FC236}">
                  <a16:creationId xmlns:a16="http://schemas.microsoft.com/office/drawing/2014/main" id="{6E7842C4-D2E2-4C35-B8A0-9FB4088D78C6}"/>
                </a:ext>
              </a:extLst>
            </p:cNvPr>
            <p:cNvSpPr/>
            <p:nvPr/>
          </p:nvSpPr>
          <p:spPr>
            <a:xfrm>
              <a:off x="3691859" y="4315775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solidFill>
                  <a:schemeClr val="tx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61" name="Serbest Form: Şekil 60">
              <a:extLst>
                <a:ext uri="{FF2B5EF4-FFF2-40B4-BE49-F238E27FC236}">
                  <a16:creationId xmlns:a16="http://schemas.microsoft.com/office/drawing/2014/main" id="{28D2D595-4E33-4435-9018-0FC1DFD91DCF}"/>
                </a:ext>
              </a:extLst>
            </p:cNvPr>
            <p:cNvSpPr/>
            <p:nvPr/>
          </p:nvSpPr>
          <p:spPr>
            <a:xfrm>
              <a:off x="2647160" y="4803652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961" tIns="74961" rIns="74961" bIns="74961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latin typeface="Myriad Pro" panose="020B0503030403020204" pitchFamily="34" charset="0"/>
                </a:rPr>
                <a:t>İzleme</a:t>
              </a:r>
            </a:p>
          </p:txBody>
        </p:sp>
        <p:sp>
          <p:nvSpPr>
            <p:cNvPr id="62" name="Serbest Form: Şekil 61">
              <a:extLst>
                <a:ext uri="{FF2B5EF4-FFF2-40B4-BE49-F238E27FC236}">
                  <a16:creationId xmlns:a16="http://schemas.microsoft.com/office/drawing/2014/main" id="{D66783A3-8E01-479B-8D68-6A01E7E026DD}"/>
                </a:ext>
              </a:extLst>
            </p:cNvPr>
            <p:cNvSpPr/>
            <p:nvPr/>
          </p:nvSpPr>
          <p:spPr>
            <a:xfrm>
              <a:off x="3691859" y="4928358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latin typeface="Myriad Pro" panose="020B0503030403020204" pitchFamily="34" charset="0"/>
              </a:endParaRPr>
            </a:p>
          </p:txBody>
        </p:sp>
      </p:grpSp>
      <p:grpSp>
        <p:nvGrpSpPr>
          <p:cNvPr id="4" name="Grup 3">
            <a:extLst>
              <a:ext uri="{FF2B5EF4-FFF2-40B4-BE49-F238E27FC236}">
                <a16:creationId xmlns:a16="http://schemas.microsoft.com/office/drawing/2014/main" id="{A3BD119E-3FB6-4F63-BCCB-D72D4401FEFC}"/>
              </a:ext>
            </a:extLst>
          </p:cNvPr>
          <p:cNvGrpSpPr/>
          <p:nvPr/>
        </p:nvGrpSpPr>
        <p:grpSpPr>
          <a:xfrm>
            <a:off x="3976777" y="2044112"/>
            <a:ext cx="1246041" cy="3468137"/>
            <a:chOff x="3976777" y="1760648"/>
            <a:chExt cx="1246041" cy="3468137"/>
          </a:xfrm>
        </p:grpSpPr>
        <p:sp>
          <p:nvSpPr>
            <p:cNvPr id="18" name="Serbest Form: Şekil 17">
              <a:extLst>
                <a:ext uri="{FF2B5EF4-FFF2-40B4-BE49-F238E27FC236}">
                  <a16:creationId xmlns:a16="http://schemas.microsoft.com/office/drawing/2014/main" id="{5D0C6A01-FD67-413D-91F2-93A3FA5C69C4}"/>
                </a:ext>
              </a:extLst>
            </p:cNvPr>
            <p:cNvSpPr/>
            <p:nvPr/>
          </p:nvSpPr>
          <p:spPr>
            <a:xfrm>
              <a:off x="3976777" y="2341476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fillRef>
            <a:effectRef idx="0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4 Standart</a:t>
              </a:r>
            </a:p>
          </p:txBody>
        </p:sp>
        <p:sp>
          <p:nvSpPr>
            <p:cNvPr id="20" name="Serbest Form: Şekil 19">
              <a:extLst>
                <a:ext uri="{FF2B5EF4-FFF2-40B4-BE49-F238E27FC236}">
                  <a16:creationId xmlns:a16="http://schemas.microsoft.com/office/drawing/2014/main" id="{497CD50C-9CF0-4B5F-8AEB-CCE7B13793BD}"/>
                </a:ext>
              </a:extLst>
            </p:cNvPr>
            <p:cNvSpPr/>
            <p:nvPr/>
          </p:nvSpPr>
          <p:spPr>
            <a:xfrm>
              <a:off x="5021476" y="2466182"/>
              <a:ext cx="201342" cy="175722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lnRef>
            <a:fillRef idx="1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fillRef>
            <a:effect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latin typeface="Myriad Pro" panose="020B0503030403020204" pitchFamily="34" charset="0"/>
              </a:endParaRPr>
            </a:p>
          </p:txBody>
        </p:sp>
        <p:sp>
          <p:nvSpPr>
            <p:cNvPr id="24" name="Serbest Form: Şekil 23">
              <a:extLst>
                <a:ext uri="{FF2B5EF4-FFF2-40B4-BE49-F238E27FC236}">
                  <a16:creationId xmlns:a16="http://schemas.microsoft.com/office/drawing/2014/main" id="{7D60B7E4-8585-4E59-97DE-A7C3715E7F12}"/>
                </a:ext>
              </a:extLst>
            </p:cNvPr>
            <p:cNvSpPr/>
            <p:nvPr/>
          </p:nvSpPr>
          <p:spPr>
            <a:xfrm>
              <a:off x="3976777" y="1760648"/>
              <a:ext cx="949725" cy="501329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fillRef>
            <a:effectRef idx="0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000" b="1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18 Standart</a:t>
              </a:r>
            </a:p>
          </p:txBody>
        </p:sp>
        <p:sp>
          <p:nvSpPr>
            <p:cNvPr id="36" name="Serbest Form: Şekil 35">
              <a:extLst>
                <a:ext uri="{FF2B5EF4-FFF2-40B4-BE49-F238E27FC236}">
                  <a16:creationId xmlns:a16="http://schemas.microsoft.com/office/drawing/2014/main" id="{EF396DFB-8CFB-4037-AEE6-B5EB506820ED}"/>
                </a:ext>
              </a:extLst>
            </p:cNvPr>
            <p:cNvSpPr/>
            <p:nvPr/>
          </p:nvSpPr>
          <p:spPr>
            <a:xfrm>
              <a:off x="3976777" y="2949138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fillRef>
            <a:effectRef idx="0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latin typeface="Myriad Pro" panose="020B0503030403020204" pitchFamily="34" charset="0"/>
                </a:rPr>
                <a:t>2 Standart</a:t>
              </a:r>
            </a:p>
          </p:txBody>
        </p:sp>
        <p:sp>
          <p:nvSpPr>
            <p:cNvPr id="37" name="Serbest Form: Şekil 36">
              <a:extLst>
                <a:ext uri="{FF2B5EF4-FFF2-40B4-BE49-F238E27FC236}">
                  <a16:creationId xmlns:a16="http://schemas.microsoft.com/office/drawing/2014/main" id="{AF91A37A-C0B5-4D0B-AB4D-FFF96487C55F}"/>
                </a:ext>
              </a:extLst>
            </p:cNvPr>
            <p:cNvSpPr/>
            <p:nvPr/>
          </p:nvSpPr>
          <p:spPr>
            <a:xfrm>
              <a:off x="5021476" y="3073844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lnRef>
            <a:fillRef idx="1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fillRef>
            <a:effect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latin typeface="Myriad Pro" panose="020B0503030403020204" pitchFamily="34" charset="0"/>
              </a:endParaRPr>
            </a:p>
          </p:txBody>
        </p:sp>
        <p:sp>
          <p:nvSpPr>
            <p:cNvPr id="45" name="Serbest Form: Şekil 44">
              <a:extLst>
                <a:ext uri="{FF2B5EF4-FFF2-40B4-BE49-F238E27FC236}">
                  <a16:creationId xmlns:a16="http://schemas.microsoft.com/office/drawing/2014/main" id="{84AB57F6-396A-423C-AFA9-DE10C4597738}"/>
                </a:ext>
              </a:extLst>
            </p:cNvPr>
            <p:cNvSpPr/>
            <p:nvPr/>
          </p:nvSpPr>
          <p:spPr>
            <a:xfrm>
              <a:off x="3976777" y="3591039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fillRef>
            <a:effectRef idx="0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6 Standart</a:t>
              </a:r>
            </a:p>
          </p:txBody>
        </p:sp>
        <p:sp>
          <p:nvSpPr>
            <p:cNvPr id="46" name="Serbest Form: Şekil 45">
              <a:extLst>
                <a:ext uri="{FF2B5EF4-FFF2-40B4-BE49-F238E27FC236}">
                  <a16:creationId xmlns:a16="http://schemas.microsoft.com/office/drawing/2014/main" id="{E7FCD380-D8FE-4971-93D4-BC748F887D43}"/>
                </a:ext>
              </a:extLst>
            </p:cNvPr>
            <p:cNvSpPr/>
            <p:nvPr/>
          </p:nvSpPr>
          <p:spPr>
            <a:xfrm>
              <a:off x="5021476" y="3715745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lnRef>
            <a:fillRef idx="1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fillRef>
            <a:effect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solidFill>
                  <a:schemeClr val="tx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54" name="Serbest Form: Şekil 53">
              <a:extLst>
                <a:ext uri="{FF2B5EF4-FFF2-40B4-BE49-F238E27FC236}">
                  <a16:creationId xmlns:a16="http://schemas.microsoft.com/office/drawing/2014/main" id="{62BB7E07-D936-4CAA-85AA-6A7E193497A1}"/>
                </a:ext>
              </a:extLst>
            </p:cNvPr>
            <p:cNvSpPr/>
            <p:nvPr/>
          </p:nvSpPr>
          <p:spPr>
            <a:xfrm>
              <a:off x="3976777" y="4191069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fillRef>
            <a:effectRef idx="0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4 Standart</a:t>
              </a:r>
            </a:p>
          </p:txBody>
        </p:sp>
        <p:sp>
          <p:nvSpPr>
            <p:cNvPr id="55" name="Serbest Form: Şekil 54">
              <a:extLst>
                <a:ext uri="{FF2B5EF4-FFF2-40B4-BE49-F238E27FC236}">
                  <a16:creationId xmlns:a16="http://schemas.microsoft.com/office/drawing/2014/main" id="{94153D69-6D3E-4B28-8A2C-5E50E655364A}"/>
                </a:ext>
              </a:extLst>
            </p:cNvPr>
            <p:cNvSpPr/>
            <p:nvPr/>
          </p:nvSpPr>
          <p:spPr>
            <a:xfrm>
              <a:off x="5021476" y="4315775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lnRef>
            <a:fillRef idx="1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fillRef>
            <a:effect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solidFill>
                  <a:schemeClr val="tx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63" name="Serbest Form: Şekil 62">
              <a:extLst>
                <a:ext uri="{FF2B5EF4-FFF2-40B4-BE49-F238E27FC236}">
                  <a16:creationId xmlns:a16="http://schemas.microsoft.com/office/drawing/2014/main" id="{9FA00BA4-D886-4D5B-8C8F-F7BF6F589340}"/>
                </a:ext>
              </a:extLst>
            </p:cNvPr>
            <p:cNvSpPr/>
            <p:nvPr/>
          </p:nvSpPr>
          <p:spPr>
            <a:xfrm>
              <a:off x="3976777" y="4803652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fillRef>
            <a:effectRef idx="0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latin typeface="Myriad Pro" panose="020B0503030403020204" pitchFamily="34" charset="0"/>
                </a:rPr>
                <a:t>2 Standart</a:t>
              </a:r>
            </a:p>
          </p:txBody>
        </p:sp>
        <p:sp>
          <p:nvSpPr>
            <p:cNvPr id="64" name="Serbest Form: Şekil 63">
              <a:extLst>
                <a:ext uri="{FF2B5EF4-FFF2-40B4-BE49-F238E27FC236}">
                  <a16:creationId xmlns:a16="http://schemas.microsoft.com/office/drawing/2014/main" id="{EA367663-92F0-4F7D-8113-E5E1400CD853}"/>
                </a:ext>
              </a:extLst>
            </p:cNvPr>
            <p:cNvSpPr/>
            <p:nvPr/>
          </p:nvSpPr>
          <p:spPr>
            <a:xfrm>
              <a:off x="5021476" y="4928358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lnRef>
            <a:fillRef idx="1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fillRef>
            <a:effect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latin typeface="Myriad Pro" panose="020B0503030403020204" pitchFamily="34" charset="0"/>
              </a:endParaRPr>
            </a:p>
          </p:txBody>
        </p:sp>
      </p:grpSp>
      <p:grpSp>
        <p:nvGrpSpPr>
          <p:cNvPr id="5" name="Grup 4">
            <a:extLst>
              <a:ext uri="{FF2B5EF4-FFF2-40B4-BE49-F238E27FC236}">
                <a16:creationId xmlns:a16="http://schemas.microsoft.com/office/drawing/2014/main" id="{6A10A179-58DF-428E-A163-2A9CB4C6AF71}"/>
              </a:ext>
            </a:extLst>
          </p:cNvPr>
          <p:cNvGrpSpPr/>
          <p:nvPr/>
        </p:nvGrpSpPr>
        <p:grpSpPr>
          <a:xfrm>
            <a:off x="5306392" y="2044112"/>
            <a:ext cx="1246042" cy="3468137"/>
            <a:chOff x="5306392" y="1760648"/>
            <a:chExt cx="1246042" cy="3468137"/>
          </a:xfrm>
        </p:grpSpPr>
        <p:sp>
          <p:nvSpPr>
            <p:cNvPr id="21" name="Serbest Form: Şekil 20">
              <a:extLst>
                <a:ext uri="{FF2B5EF4-FFF2-40B4-BE49-F238E27FC236}">
                  <a16:creationId xmlns:a16="http://schemas.microsoft.com/office/drawing/2014/main" id="{BE59500A-1809-44FA-8D0E-9A22B0D80998}"/>
                </a:ext>
              </a:extLst>
            </p:cNvPr>
            <p:cNvSpPr/>
            <p:nvPr/>
          </p:nvSpPr>
          <p:spPr>
            <a:xfrm>
              <a:off x="5306393" y="2341476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fillRef>
            <a:effectRef idx="0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26 Genel Şart</a:t>
              </a:r>
            </a:p>
          </p:txBody>
        </p:sp>
        <p:sp>
          <p:nvSpPr>
            <p:cNvPr id="22" name="Serbest Form: Şekil 21">
              <a:extLst>
                <a:ext uri="{FF2B5EF4-FFF2-40B4-BE49-F238E27FC236}">
                  <a16:creationId xmlns:a16="http://schemas.microsoft.com/office/drawing/2014/main" id="{DB08007E-1179-4F7E-91E1-A10184115E52}"/>
                </a:ext>
              </a:extLst>
            </p:cNvPr>
            <p:cNvSpPr/>
            <p:nvPr/>
          </p:nvSpPr>
          <p:spPr>
            <a:xfrm>
              <a:off x="6351092" y="2466182"/>
              <a:ext cx="201342" cy="175722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415426"/>
                <a:satOff val="-8871"/>
                <a:lumOff val="33109"/>
                <a:alphaOff val="0"/>
              </a:schemeClr>
            </a:lnRef>
            <a:fillRef idx="1">
              <a:schemeClr val="accent1">
                <a:shade val="90000"/>
                <a:hueOff val="415426"/>
                <a:satOff val="-8871"/>
                <a:lumOff val="33109"/>
                <a:alphaOff val="0"/>
              </a:schemeClr>
            </a:fillRef>
            <a:effectRef idx="0">
              <a:schemeClr val="accent1">
                <a:shade val="90000"/>
                <a:hueOff val="415426"/>
                <a:satOff val="-8871"/>
                <a:lumOff val="331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latin typeface="Myriad Pro" panose="020B0503030403020204" pitchFamily="34" charset="0"/>
              </a:endParaRPr>
            </a:p>
          </p:txBody>
        </p:sp>
        <p:sp>
          <p:nvSpPr>
            <p:cNvPr id="26" name="Serbest Form: Şekil 25">
              <a:extLst>
                <a:ext uri="{FF2B5EF4-FFF2-40B4-BE49-F238E27FC236}">
                  <a16:creationId xmlns:a16="http://schemas.microsoft.com/office/drawing/2014/main" id="{6B41B506-90F6-4993-BA17-EB3FE4E1EB08}"/>
                </a:ext>
              </a:extLst>
            </p:cNvPr>
            <p:cNvSpPr/>
            <p:nvPr/>
          </p:nvSpPr>
          <p:spPr>
            <a:xfrm>
              <a:off x="5306392" y="1760648"/>
              <a:ext cx="949725" cy="501329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fillRef>
            <a:effectRef idx="0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000" b="1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79 Genel Şart</a:t>
              </a:r>
            </a:p>
          </p:txBody>
        </p:sp>
        <p:sp>
          <p:nvSpPr>
            <p:cNvPr id="38" name="Serbest Form: Şekil 37">
              <a:extLst>
                <a:ext uri="{FF2B5EF4-FFF2-40B4-BE49-F238E27FC236}">
                  <a16:creationId xmlns:a16="http://schemas.microsoft.com/office/drawing/2014/main" id="{B0308868-C09E-4E6C-88C4-16F1980E2AD3}"/>
                </a:ext>
              </a:extLst>
            </p:cNvPr>
            <p:cNvSpPr/>
            <p:nvPr/>
          </p:nvSpPr>
          <p:spPr>
            <a:xfrm>
              <a:off x="5306393" y="2949138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fillRef>
            <a:effectRef idx="0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latin typeface="Myriad Pro" panose="020B0503030403020204" pitchFamily="34" charset="0"/>
                </a:rPr>
                <a:t>9 Genel Şart</a:t>
              </a:r>
            </a:p>
          </p:txBody>
        </p:sp>
        <p:sp>
          <p:nvSpPr>
            <p:cNvPr id="39" name="Serbest Form: Şekil 38">
              <a:extLst>
                <a:ext uri="{FF2B5EF4-FFF2-40B4-BE49-F238E27FC236}">
                  <a16:creationId xmlns:a16="http://schemas.microsoft.com/office/drawing/2014/main" id="{732EEA28-FEBF-4134-9B4F-5C55BE909EE0}"/>
                </a:ext>
              </a:extLst>
            </p:cNvPr>
            <p:cNvSpPr/>
            <p:nvPr/>
          </p:nvSpPr>
          <p:spPr>
            <a:xfrm>
              <a:off x="6351092" y="3073844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415426"/>
                <a:satOff val="-8871"/>
                <a:lumOff val="33109"/>
                <a:alphaOff val="0"/>
              </a:schemeClr>
            </a:lnRef>
            <a:fillRef idx="1">
              <a:schemeClr val="accent1">
                <a:shade val="90000"/>
                <a:hueOff val="415426"/>
                <a:satOff val="-8871"/>
                <a:lumOff val="33109"/>
                <a:alphaOff val="0"/>
              </a:schemeClr>
            </a:fillRef>
            <a:effectRef idx="0">
              <a:schemeClr val="accent1">
                <a:shade val="90000"/>
                <a:hueOff val="415426"/>
                <a:satOff val="-8871"/>
                <a:lumOff val="331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latin typeface="Myriad Pro" panose="020B0503030403020204" pitchFamily="34" charset="0"/>
              </a:endParaRPr>
            </a:p>
          </p:txBody>
        </p:sp>
        <p:sp>
          <p:nvSpPr>
            <p:cNvPr id="47" name="Serbest Form: Şekil 46">
              <a:extLst>
                <a:ext uri="{FF2B5EF4-FFF2-40B4-BE49-F238E27FC236}">
                  <a16:creationId xmlns:a16="http://schemas.microsoft.com/office/drawing/2014/main" id="{1862A908-B9A3-4530-866C-58E4E1B2E12A}"/>
                </a:ext>
              </a:extLst>
            </p:cNvPr>
            <p:cNvSpPr/>
            <p:nvPr/>
          </p:nvSpPr>
          <p:spPr>
            <a:xfrm>
              <a:off x="5306393" y="3591039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fillRef>
            <a:effectRef idx="0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17 Genel Şart</a:t>
              </a:r>
            </a:p>
          </p:txBody>
        </p:sp>
        <p:sp>
          <p:nvSpPr>
            <p:cNvPr id="48" name="Serbest Form: Şekil 47">
              <a:extLst>
                <a:ext uri="{FF2B5EF4-FFF2-40B4-BE49-F238E27FC236}">
                  <a16:creationId xmlns:a16="http://schemas.microsoft.com/office/drawing/2014/main" id="{FDCB0CD4-07C0-4B67-9B92-6762AB1C2B04}"/>
                </a:ext>
              </a:extLst>
            </p:cNvPr>
            <p:cNvSpPr/>
            <p:nvPr/>
          </p:nvSpPr>
          <p:spPr>
            <a:xfrm>
              <a:off x="6351092" y="3715745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415426"/>
                <a:satOff val="-8871"/>
                <a:lumOff val="33109"/>
                <a:alphaOff val="0"/>
              </a:schemeClr>
            </a:lnRef>
            <a:fillRef idx="1">
              <a:schemeClr val="accent1">
                <a:shade val="90000"/>
                <a:hueOff val="415426"/>
                <a:satOff val="-8871"/>
                <a:lumOff val="33109"/>
                <a:alphaOff val="0"/>
              </a:schemeClr>
            </a:fillRef>
            <a:effectRef idx="0">
              <a:schemeClr val="accent1">
                <a:shade val="90000"/>
                <a:hueOff val="415426"/>
                <a:satOff val="-8871"/>
                <a:lumOff val="331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solidFill>
                  <a:schemeClr val="tx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56" name="Serbest Form: Şekil 55">
              <a:extLst>
                <a:ext uri="{FF2B5EF4-FFF2-40B4-BE49-F238E27FC236}">
                  <a16:creationId xmlns:a16="http://schemas.microsoft.com/office/drawing/2014/main" id="{D1184A4C-1B56-469C-BB82-37FFF4AC79B5}"/>
                </a:ext>
              </a:extLst>
            </p:cNvPr>
            <p:cNvSpPr/>
            <p:nvPr/>
          </p:nvSpPr>
          <p:spPr>
            <a:xfrm>
              <a:off x="5306393" y="4191069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fillRef>
            <a:effectRef idx="0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20 Genel Şart</a:t>
              </a:r>
            </a:p>
          </p:txBody>
        </p:sp>
        <p:sp>
          <p:nvSpPr>
            <p:cNvPr id="57" name="Serbest Form: Şekil 56">
              <a:extLst>
                <a:ext uri="{FF2B5EF4-FFF2-40B4-BE49-F238E27FC236}">
                  <a16:creationId xmlns:a16="http://schemas.microsoft.com/office/drawing/2014/main" id="{DA295B89-B642-458E-BE69-BB0306237A5E}"/>
                </a:ext>
              </a:extLst>
            </p:cNvPr>
            <p:cNvSpPr/>
            <p:nvPr/>
          </p:nvSpPr>
          <p:spPr>
            <a:xfrm>
              <a:off x="6351092" y="4315775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415426"/>
                <a:satOff val="-8871"/>
                <a:lumOff val="33109"/>
                <a:alphaOff val="0"/>
              </a:schemeClr>
            </a:lnRef>
            <a:fillRef idx="1">
              <a:schemeClr val="accent1">
                <a:shade val="90000"/>
                <a:hueOff val="415426"/>
                <a:satOff val="-8871"/>
                <a:lumOff val="33109"/>
                <a:alphaOff val="0"/>
              </a:schemeClr>
            </a:fillRef>
            <a:effectRef idx="0">
              <a:schemeClr val="accent1">
                <a:shade val="90000"/>
                <a:hueOff val="415426"/>
                <a:satOff val="-8871"/>
                <a:lumOff val="331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solidFill>
                  <a:schemeClr val="tx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65" name="Serbest Form: Şekil 64">
              <a:extLst>
                <a:ext uri="{FF2B5EF4-FFF2-40B4-BE49-F238E27FC236}">
                  <a16:creationId xmlns:a16="http://schemas.microsoft.com/office/drawing/2014/main" id="{DF227FA5-A7AE-417D-9210-3D8B499F67AA}"/>
                </a:ext>
              </a:extLst>
            </p:cNvPr>
            <p:cNvSpPr/>
            <p:nvPr/>
          </p:nvSpPr>
          <p:spPr>
            <a:xfrm>
              <a:off x="5306393" y="4803652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rgbClr val="FF4B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fillRef>
            <a:effectRef idx="0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latin typeface="Myriad Pro" panose="020B0503030403020204" pitchFamily="34" charset="0"/>
                </a:rPr>
                <a:t>7 Genel Şart</a:t>
              </a:r>
            </a:p>
          </p:txBody>
        </p:sp>
        <p:sp>
          <p:nvSpPr>
            <p:cNvPr id="66" name="Serbest Form: Şekil 65">
              <a:extLst>
                <a:ext uri="{FF2B5EF4-FFF2-40B4-BE49-F238E27FC236}">
                  <a16:creationId xmlns:a16="http://schemas.microsoft.com/office/drawing/2014/main" id="{CEE6EADE-4828-4666-91C7-C71D5BF13CAF}"/>
                </a:ext>
              </a:extLst>
            </p:cNvPr>
            <p:cNvSpPr/>
            <p:nvPr/>
          </p:nvSpPr>
          <p:spPr>
            <a:xfrm>
              <a:off x="6351092" y="4928358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415426"/>
                <a:satOff val="-8871"/>
                <a:lumOff val="33109"/>
                <a:alphaOff val="0"/>
              </a:schemeClr>
            </a:lnRef>
            <a:fillRef idx="1">
              <a:schemeClr val="accent1">
                <a:shade val="90000"/>
                <a:hueOff val="415426"/>
                <a:satOff val="-8871"/>
                <a:lumOff val="33109"/>
                <a:alphaOff val="0"/>
              </a:schemeClr>
            </a:fillRef>
            <a:effectRef idx="0">
              <a:schemeClr val="accent1">
                <a:shade val="90000"/>
                <a:hueOff val="415426"/>
                <a:satOff val="-8871"/>
                <a:lumOff val="331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latin typeface="Myriad Pro" panose="020B0503030403020204" pitchFamily="34" charset="0"/>
              </a:endParaRPr>
            </a:p>
          </p:txBody>
        </p:sp>
      </p:grpSp>
      <p:grpSp>
        <p:nvGrpSpPr>
          <p:cNvPr id="6" name="Grup 5">
            <a:extLst>
              <a:ext uri="{FF2B5EF4-FFF2-40B4-BE49-F238E27FC236}">
                <a16:creationId xmlns:a16="http://schemas.microsoft.com/office/drawing/2014/main" id="{D90B5501-516A-4029-B8C9-05428E5A8B16}"/>
              </a:ext>
            </a:extLst>
          </p:cNvPr>
          <p:cNvGrpSpPr/>
          <p:nvPr/>
        </p:nvGrpSpPr>
        <p:grpSpPr>
          <a:xfrm>
            <a:off x="6703721" y="2034392"/>
            <a:ext cx="1246039" cy="4026537"/>
            <a:chOff x="6703721" y="1750928"/>
            <a:chExt cx="1246039" cy="4026537"/>
          </a:xfrm>
        </p:grpSpPr>
        <p:sp>
          <p:nvSpPr>
            <p:cNvPr id="27" name="Serbest Form: Şekil 26">
              <a:extLst>
                <a:ext uri="{FF2B5EF4-FFF2-40B4-BE49-F238E27FC236}">
                  <a16:creationId xmlns:a16="http://schemas.microsoft.com/office/drawing/2014/main" id="{31A356F9-932B-43B2-AC4D-CC7BF7F08E03}"/>
                </a:ext>
              </a:extLst>
            </p:cNvPr>
            <p:cNvSpPr/>
            <p:nvPr/>
          </p:nvSpPr>
          <p:spPr>
            <a:xfrm>
              <a:off x="6703721" y="2331756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fillRef>
            <a:effectRef idx="0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28 Eylem</a:t>
              </a:r>
            </a:p>
          </p:txBody>
        </p:sp>
        <p:sp>
          <p:nvSpPr>
            <p:cNvPr id="28" name="Serbest Form: Şekil 27">
              <a:extLst>
                <a:ext uri="{FF2B5EF4-FFF2-40B4-BE49-F238E27FC236}">
                  <a16:creationId xmlns:a16="http://schemas.microsoft.com/office/drawing/2014/main" id="{C0D891B2-F4D3-4522-9513-7BA7328C7CED}"/>
                </a:ext>
              </a:extLst>
            </p:cNvPr>
            <p:cNvSpPr/>
            <p:nvPr/>
          </p:nvSpPr>
          <p:spPr>
            <a:xfrm>
              <a:off x="7748418" y="2456462"/>
              <a:ext cx="201342" cy="175722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lnRef>
            <a:fillRef idx="1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fillRef>
            <a:effect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 dirty="0">
                <a:latin typeface="Myriad Pro" panose="020B0503030403020204" pitchFamily="34" charset="0"/>
              </a:endParaRPr>
            </a:p>
          </p:txBody>
        </p:sp>
        <p:sp>
          <p:nvSpPr>
            <p:cNvPr id="30" name="Serbest Form: Şekil 29">
              <a:extLst>
                <a:ext uri="{FF2B5EF4-FFF2-40B4-BE49-F238E27FC236}">
                  <a16:creationId xmlns:a16="http://schemas.microsoft.com/office/drawing/2014/main" id="{F2B1D580-EF13-4538-8E24-B1C9F0A76476}"/>
                </a:ext>
              </a:extLst>
            </p:cNvPr>
            <p:cNvSpPr/>
            <p:nvPr/>
          </p:nvSpPr>
          <p:spPr>
            <a:xfrm>
              <a:off x="6703722" y="1750928"/>
              <a:ext cx="949725" cy="501329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fillRef>
            <a:effectRef idx="0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000" b="1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2023-2024 Toplam Eylem</a:t>
              </a:r>
            </a:p>
          </p:txBody>
        </p:sp>
        <p:sp>
          <p:nvSpPr>
            <p:cNvPr id="32" name="Serbest Form: Şekil 31">
              <a:extLst>
                <a:ext uri="{FF2B5EF4-FFF2-40B4-BE49-F238E27FC236}">
                  <a16:creationId xmlns:a16="http://schemas.microsoft.com/office/drawing/2014/main" id="{0EF07B23-B193-492E-871D-6AA61154AE5A}"/>
                </a:ext>
              </a:extLst>
            </p:cNvPr>
            <p:cNvSpPr/>
            <p:nvPr/>
          </p:nvSpPr>
          <p:spPr>
            <a:xfrm>
              <a:off x="6703722" y="5352332"/>
              <a:ext cx="949725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fillRef>
            <a:effectRef idx="0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400" b="1" dirty="0">
                  <a:solidFill>
                    <a:schemeClr val="tx1"/>
                  </a:solidFill>
                  <a:latin typeface="Myriad Pro" panose="020B0503030403020204" pitchFamily="34" charset="0"/>
                </a:rPr>
                <a:t>51</a:t>
              </a:r>
              <a:r>
                <a:rPr lang="tr-TR" sz="1400" b="1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 Eylem</a:t>
              </a:r>
            </a:p>
          </p:txBody>
        </p:sp>
        <p:sp>
          <p:nvSpPr>
            <p:cNvPr id="40" name="Serbest Form: Şekil 39">
              <a:extLst>
                <a:ext uri="{FF2B5EF4-FFF2-40B4-BE49-F238E27FC236}">
                  <a16:creationId xmlns:a16="http://schemas.microsoft.com/office/drawing/2014/main" id="{0E35C540-0A9E-4A88-93BB-A4A770AC0809}"/>
                </a:ext>
              </a:extLst>
            </p:cNvPr>
            <p:cNvSpPr/>
            <p:nvPr/>
          </p:nvSpPr>
          <p:spPr>
            <a:xfrm>
              <a:off x="6703721" y="2939418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fillRef>
            <a:effectRef idx="0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dirty="0">
                  <a:latin typeface="Myriad Pro" panose="020B0503030403020204" pitchFamily="34" charset="0"/>
                </a:rPr>
                <a:t>4</a:t>
              </a:r>
              <a:r>
                <a:rPr lang="tr-TR" sz="1100" kern="1200" dirty="0">
                  <a:latin typeface="Myriad Pro" panose="020B0503030403020204" pitchFamily="34" charset="0"/>
                </a:rPr>
                <a:t> Eylem</a:t>
              </a:r>
            </a:p>
          </p:txBody>
        </p:sp>
        <p:sp>
          <p:nvSpPr>
            <p:cNvPr id="42" name="Serbest Form: Şekil 41">
              <a:extLst>
                <a:ext uri="{FF2B5EF4-FFF2-40B4-BE49-F238E27FC236}">
                  <a16:creationId xmlns:a16="http://schemas.microsoft.com/office/drawing/2014/main" id="{AE5B7F19-B8D7-44D5-9FE4-81B23A372E88}"/>
                </a:ext>
              </a:extLst>
            </p:cNvPr>
            <p:cNvSpPr/>
            <p:nvPr/>
          </p:nvSpPr>
          <p:spPr>
            <a:xfrm>
              <a:off x="7737024" y="3064124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lnRef>
            <a:fillRef idx="1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fillRef>
            <a:effect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latin typeface="Myriad Pro" panose="020B0503030403020204" pitchFamily="34" charset="0"/>
              </a:endParaRPr>
            </a:p>
          </p:txBody>
        </p:sp>
        <p:sp>
          <p:nvSpPr>
            <p:cNvPr id="49" name="Serbest Form: Şekil 48">
              <a:extLst>
                <a:ext uri="{FF2B5EF4-FFF2-40B4-BE49-F238E27FC236}">
                  <a16:creationId xmlns:a16="http://schemas.microsoft.com/office/drawing/2014/main" id="{5A389A67-B15A-4055-BB27-EAAA571C9C25}"/>
                </a:ext>
              </a:extLst>
            </p:cNvPr>
            <p:cNvSpPr/>
            <p:nvPr/>
          </p:nvSpPr>
          <p:spPr>
            <a:xfrm>
              <a:off x="6703721" y="3581319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fillRef>
            <a:effectRef idx="0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4 Eylem</a:t>
              </a:r>
            </a:p>
          </p:txBody>
        </p:sp>
        <p:sp>
          <p:nvSpPr>
            <p:cNvPr id="50" name="Serbest Form: Şekil 49">
              <a:extLst>
                <a:ext uri="{FF2B5EF4-FFF2-40B4-BE49-F238E27FC236}">
                  <a16:creationId xmlns:a16="http://schemas.microsoft.com/office/drawing/2014/main" id="{D59F806B-1C17-473A-B304-A7C4B72C29D6}"/>
                </a:ext>
              </a:extLst>
            </p:cNvPr>
            <p:cNvSpPr/>
            <p:nvPr/>
          </p:nvSpPr>
          <p:spPr>
            <a:xfrm>
              <a:off x="7748418" y="3706025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lnRef>
            <a:fillRef idx="1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fillRef>
            <a:effect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solidFill>
                  <a:schemeClr val="tx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58" name="Serbest Form: Şekil 57">
              <a:extLst>
                <a:ext uri="{FF2B5EF4-FFF2-40B4-BE49-F238E27FC236}">
                  <a16:creationId xmlns:a16="http://schemas.microsoft.com/office/drawing/2014/main" id="{54FFECB6-C6C7-4759-93E2-F48B14FF74DC}"/>
                </a:ext>
              </a:extLst>
            </p:cNvPr>
            <p:cNvSpPr/>
            <p:nvPr/>
          </p:nvSpPr>
          <p:spPr>
            <a:xfrm>
              <a:off x="6703721" y="4181349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fillRef>
            <a:effectRef idx="0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12 Eylem</a:t>
              </a:r>
            </a:p>
          </p:txBody>
        </p:sp>
        <p:sp>
          <p:nvSpPr>
            <p:cNvPr id="60" name="Serbest Form: Şekil 59">
              <a:extLst>
                <a:ext uri="{FF2B5EF4-FFF2-40B4-BE49-F238E27FC236}">
                  <a16:creationId xmlns:a16="http://schemas.microsoft.com/office/drawing/2014/main" id="{6C7F183F-C84B-4ECA-8C0F-9970D7CC2840}"/>
                </a:ext>
              </a:extLst>
            </p:cNvPr>
            <p:cNvSpPr/>
            <p:nvPr/>
          </p:nvSpPr>
          <p:spPr>
            <a:xfrm>
              <a:off x="7737024" y="4306055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lnRef>
            <a:fillRef idx="1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fillRef>
            <a:effect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solidFill>
                  <a:schemeClr val="tx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67" name="Serbest Form: Şekil 66">
              <a:extLst>
                <a:ext uri="{FF2B5EF4-FFF2-40B4-BE49-F238E27FC236}">
                  <a16:creationId xmlns:a16="http://schemas.microsoft.com/office/drawing/2014/main" id="{A7E8817E-86D0-4BC5-A67F-79339E0D237D}"/>
                </a:ext>
              </a:extLst>
            </p:cNvPr>
            <p:cNvSpPr/>
            <p:nvPr/>
          </p:nvSpPr>
          <p:spPr>
            <a:xfrm>
              <a:off x="6703721" y="4793932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rgbClr val="E48A9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fillRef>
            <a:effectRef idx="0">
              <a:schemeClr val="accent1">
                <a:shade val="50000"/>
                <a:hueOff val="321995"/>
                <a:satOff val="-7842"/>
                <a:lumOff val="343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dirty="0">
                  <a:latin typeface="Myriad Pro" panose="020B0503030403020204" pitchFamily="34" charset="0"/>
                </a:rPr>
                <a:t>3</a:t>
              </a:r>
              <a:r>
                <a:rPr lang="tr-TR" sz="1100" kern="1200" dirty="0">
                  <a:latin typeface="Myriad Pro" panose="020B0503030403020204" pitchFamily="34" charset="0"/>
                </a:rPr>
                <a:t> Eylem</a:t>
              </a:r>
            </a:p>
          </p:txBody>
        </p:sp>
        <p:sp>
          <p:nvSpPr>
            <p:cNvPr id="68" name="Serbest Form: Şekil 67">
              <a:extLst>
                <a:ext uri="{FF2B5EF4-FFF2-40B4-BE49-F238E27FC236}">
                  <a16:creationId xmlns:a16="http://schemas.microsoft.com/office/drawing/2014/main" id="{7DC847D5-D94F-4EF6-905F-85128871C29C}"/>
                </a:ext>
              </a:extLst>
            </p:cNvPr>
            <p:cNvSpPr/>
            <p:nvPr/>
          </p:nvSpPr>
          <p:spPr>
            <a:xfrm>
              <a:off x="7748418" y="4918638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</p:spPr>
          <p:style>
            <a:ln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lnRef>
            <a:fillRef idx="1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fillRef>
            <a:effect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latin typeface="Myriad Pro" panose="020B0503030403020204" pitchFamily="34" charset="0"/>
              </a:endParaRPr>
            </a:p>
          </p:txBody>
        </p:sp>
      </p:grpSp>
      <p:grpSp>
        <p:nvGrpSpPr>
          <p:cNvPr id="7" name="Grup 6">
            <a:extLst>
              <a:ext uri="{FF2B5EF4-FFF2-40B4-BE49-F238E27FC236}">
                <a16:creationId xmlns:a16="http://schemas.microsoft.com/office/drawing/2014/main" id="{C942C12D-A4A0-4966-8FA9-D64108928DFC}"/>
              </a:ext>
            </a:extLst>
          </p:cNvPr>
          <p:cNvGrpSpPr/>
          <p:nvPr/>
        </p:nvGrpSpPr>
        <p:grpSpPr>
          <a:xfrm>
            <a:off x="8033336" y="2034392"/>
            <a:ext cx="949727" cy="4026537"/>
            <a:chOff x="8033336" y="1750928"/>
            <a:chExt cx="949727" cy="4026537"/>
          </a:xfrm>
        </p:grpSpPr>
        <p:sp>
          <p:nvSpPr>
            <p:cNvPr id="29" name="Serbest Form: Şekil 28">
              <a:extLst>
                <a:ext uri="{FF2B5EF4-FFF2-40B4-BE49-F238E27FC236}">
                  <a16:creationId xmlns:a16="http://schemas.microsoft.com/office/drawing/2014/main" id="{C0A03828-433D-4C86-97C0-7C29FF08225D}"/>
                </a:ext>
              </a:extLst>
            </p:cNvPr>
            <p:cNvSpPr/>
            <p:nvPr/>
          </p:nvSpPr>
          <p:spPr>
            <a:xfrm>
              <a:off x="8033337" y="2331756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fillRef>
            <a:effectRef idx="0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19 Eylem</a:t>
              </a:r>
            </a:p>
          </p:txBody>
        </p:sp>
        <p:sp>
          <p:nvSpPr>
            <p:cNvPr id="31" name="Serbest Form: Şekil 30">
              <a:extLst>
                <a:ext uri="{FF2B5EF4-FFF2-40B4-BE49-F238E27FC236}">
                  <a16:creationId xmlns:a16="http://schemas.microsoft.com/office/drawing/2014/main" id="{CFF4D468-D4C3-4A71-A1EF-10DBDC3F8693}"/>
                </a:ext>
              </a:extLst>
            </p:cNvPr>
            <p:cNvSpPr/>
            <p:nvPr/>
          </p:nvSpPr>
          <p:spPr>
            <a:xfrm>
              <a:off x="8033336" y="1750928"/>
              <a:ext cx="949725" cy="501329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fillRef>
            <a:effectRef idx="0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000" b="1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2023-2024 İSM Eylem</a:t>
              </a:r>
            </a:p>
          </p:txBody>
        </p:sp>
        <p:sp>
          <p:nvSpPr>
            <p:cNvPr id="33" name="Serbest Form: Şekil 32">
              <a:extLst>
                <a:ext uri="{FF2B5EF4-FFF2-40B4-BE49-F238E27FC236}">
                  <a16:creationId xmlns:a16="http://schemas.microsoft.com/office/drawing/2014/main" id="{66A33015-C914-4181-958F-79134954922A}"/>
                </a:ext>
              </a:extLst>
            </p:cNvPr>
            <p:cNvSpPr/>
            <p:nvPr/>
          </p:nvSpPr>
          <p:spPr>
            <a:xfrm>
              <a:off x="8033336" y="5352332"/>
              <a:ext cx="949725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fillRef>
            <a:effectRef idx="0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400" b="1" kern="1200">
                  <a:solidFill>
                    <a:schemeClr val="tx1"/>
                  </a:solidFill>
                  <a:latin typeface="Myriad Pro" panose="020B0503030403020204" pitchFamily="34" charset="0"/>
                </a:rPr>
                <a:t>32 </a:t>
              </a:r>
              <a:r>
                <a:rPr lang="tr-TR" sz="1400" b="1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Eylem</a:t>
              </a:r>
            </a:p>
          </p:txBody>
        </p:sp>
        <p:sp>
          <p:nvSpPr>
            <p:cNvPr id="41" name="Serbest Form: Şekil 40">
              <a:extLst>
                <a:ext uri="{FF2B5EF4-FFF2-40B4-BE49-F238E27FC236}">
                  <a16:creationId xmlns:a16="http://schemas.microsoft.com/office/drawing/2014/main" id="{0A11B57F-23EB-482E-B07D-92BF0B01A0F9}"/>
                </a:ext>
              </a:extLst>
            </p:cNvPr>
            <p:cNvSpPr/>
            <p:nvPr/>
          </p:nvSpPr>
          <p:spPr>
            <a:xfrm>
              <a:off x="8033336" y="2939418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fillRef>
            <a:effectRef idx="0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latin typeface="Myriad Pro" panose="020B0503030403020204" pitchFamily="34" charset="0"/>
                </a:rPr>
                <a:t>4 Eylem</a:t>
              </a:r>
            </a:p>
          </p:txBody>
        </p:sp>
        <p:sp>
          <p:nvSpPr>
            <p:cNvPr id="51" name="Serbest Form: Şekil 50">
              <a:extLst>
                <a:ext uri="{FF2B5EF4-FFF2-40B4-BE49-F238E27FC236}">
                  <a16:creationId xmlns:a16="http://schemas.microsoft.com/office/drawing/2014/main" id="{6365C66E-44FE-4F9A-8786-21B86E7391F2}"/>
                </a:ext>
              </a:extLst>
            </p:cNvPr>
            <p:cNvSpPr/>
            <p:nvPr/>
          </p:nvSpPr>
          <p:spPr>
            <a:xfrm>
              <a:off x="8033337" y="3581319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fillRef>
            <a:effectRef idx="0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3 Eylem</a:t>
              </a:r>
            </a:p>
          </p:txBody>
        </p:sp>
        <p:sp>
          <p:nvSpPr>
            <p:cNvPr id="59" name="Serbest Form: Şekil 58">
              <a:extLst>
                <a:ext uri="{FF2B5EF4-FFF2-40B4-BE49-F238E27FC236}">
                  <a16:creationId xmlns:a16="http://schemas.microsoft.com/office/drawing/2014/main" id="{F2B714D0-6126-4AA1-BD50-B479F0154761}"/>
                </a:ext>
              </a:extLst>
            </p:cNvPr>
            <p:cNvSpPr/>
            <p:nvPr/>
          </p:nvSpPr>
          <p:spPr>
            <a:xfrm>
              <a:off x="8033336" y="4181349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fillRef>
            <a:effectRef idx="0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5 Eylem</a:t>
              </a:r>
            </a:p>
          </p:txBody>
        </p:sp>
        <p:sp>
          <p:nvSpPr>
            <p:cNvPr id="69" name="Serbest Form: Şekil 68">
              <a:extLst>
                <a:ext uri="{FF2B5EF4-FFF2-40B4-BE49-F238E27FC236}">
                  <a16:creationId xmlns:a16="http://schemas.microsoft.com/office/drawing/2014/main" id="{1577E542-5C62-42CC-AEFD-1903D52A6E21}"/>
                </a:ext>
              </a:extLst>
            </p:cNvPr>
            <p:cNvSpPr/>
            <p:nvPr/>
          </p:nvSpPr>
          <p:spPr>
            <a:xfrm>
              <a:off x="8033337" y="4793932"/>
              <a:ext cx="949726" cy="425133"/>
            </a:xfrm>
            <a:custGeom>
              <a:avLst/>
              <a:gdLst>
                <a:gd name="connsiteX0" fmla="*/ 0 w 1230312"/>
                <a:gd name="connsiteY0" fmla="*/ 73819 h 738187"/>
                <a:gd name="connsiteX1" fmla="*/ 73819 w 1230312"/>
                <a:gd name="connsiteY1" fmla="*/ 0 h 738187"/>
                <a:gd name="connsiteX2" fmla="*/ 1156493 w 1230312"/>
                <a:gd name="connsiteY2" fmla="*/ 0 h 738187"/>
                <a:gd name="connsiteX3" fmla="*/ 1230312 w 1230312"/>
                <a:gd name="connsiteY3" fmla="*/ 73819 h 738187"/>
                <a:gd name="connsiteX4" fmla="*/ 1230312 w 1230312"/>
                <a:gd name="connsiteY4" fmla="*/ 664368 h 738187"/>
                <a:gd name="connsiteX5" fmla="*/ 1156493 w 1230312"/>
                <a:gd name="connsiteY5" fmla="*/ 738187 h 738187"/>
                <a:gd name="connsiteX6" fmla="*/ 73819 w 1230312"/>
                <a:gd name="connsiteY6" fmla="*/ 738187 h 738187"/>
                <a:gd name="connsiteX7" fmla="*/ 0 w 1230312"/>
                <a:gd name="connsiteY7" fmla="*/ 664368 h 738187"/>
                <a:gd name="connsiteX8" fmla="*/ 0 w 1230312"/>
                <a:gd name="connsiteY8" fmla="*/ 73819 h 73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738187">
                  <a:moveTo>
                    <a:pt x="0" y="73819"/>
                  </a:moveTo>
                  <a:cubicBezTo>
                    <a:pt x="0" y="33050"/>
                    <a:pt x="33050" y="0"/>
                    <a:pt x="73819" y="0"/>
                  </a:cubicBezTo>
                  <a:lnTo>
                    <a:pt x="1156493" y="0"/>
                  </a:lnTo>
                  <a:cubicBezTo>
                    <a:pt x="1197262" y="0"/>
                    <a:pt x="1230312" y="33050"/>
                    <a:pt x="1230312" y="73819"/>
                  </a:cubicBezTo>
                  <a:lnTo>
                    <a:pt x="1230312" y="664368"/>
                  </a:lnTo>
                  <a:cubicBezTo>
                    <a:pt x="1230312" y="705137"/>
                    <a:pt x="1197262" y="738187"/>
                    <a:pt x="1156493" y="738187"/>
                  </a:cubicBezTo>
                  <a:lnTo>
                    <a:pt x="73819" y="738187"/>
                  </a:lnTo>
                  <a:cubicBezTo>
                    <a:pt x="33050" y="738187"/>
                    <a:pt x="0" y="705137"/>
                    <a:pt x="0" y="664368"/>
                  </a:cubicBezTo>
                  <a:lnTo>
                    <a:pt x="0" y="73819"/>
                  </a:lnTo>
                  <a:close/>
                </a:path>
              </a:pathLst>
            </a:custGeom>
            <a:solidFill>
              <a:srgbClr val="F5C3C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fillRef>
            <a:effectRef idx="0">
              <a:schemeClr val="accent1">
                <a:shade val="50000"/>
                <a:hueOff val="160997"/>
                <a:satOff val="-3921"/>
                <a:lumOff val="171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01" tIns="90201" rIns="90201" bIns="9020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100" kern="12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1 Eylem</a:t>
              </a:r>
            </a:p>
          </p:txBody>
        </p:sp>
      </p:grpSp>
      <p:sp>
        <p:nvSpPr>
          <p:cNvPr id="70" name="Unvan 2">
            <a:extLst>
              <a:ext uri="{FF2B5EF4-FFF2-40B4-BE49-F238E27FC236}">
                <a16:creationId xmlns:a16="http://schemas.microsoft.com/office/drawing/2014/main" id="{C140A2B2-06A4-4464-898D-5C2DACC3CD50}"/>
              </a:ext>
            </a:extLst>
          </p:cNvPr>
          <p:cNvSpPr txBox="1">
            <a:spLocks/>
          </p:cNvSpPr>
          <p:nvPr/>
        </p:nvSpPr>
        <p:spPr>
          <a:xfrm>
            <a:off x="2845562" y="1039651"/>
            <a:ext cx="2575659" cy="521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00" b="1" kern="120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1200" dirty="0">
                <a:solidFill>
                  <a:schemeClr val="tx1"/>
                </a:solidFill>
                <a:latin typeface="Myriad Pro" panose="020B0503030403020204" pitchFamily="34" charset="0"/>
              </a:rPr>
              <a:t>Hazine ve Maliye Bakanlığınca Yayımlanan Mevzuat</a:t>
            </a:r>
          </a:p>
        </p:txBody>
      </p:sp>
      <p:sp>
        <p:nvSpPr>
          <p:cNvPr id="71" name="Unvan 2">
            <a:extLst>
              <a:ext uri="{FF2B5EF4-FFF2-40B4-BE49-F238E27FC236}">
                <a16:creationId xmlns:a16="http://schemas.microsoft.com/office/drawing/2014/main" id="{3DD2E60B-66F0-4EDB-9E8C-84135CB3F850}"/>
              </a:ext>
            </a:extLst>
          </p:cNvPr>
          <p:cNvSpPr txBox="1">
            <a:spLocks/>
          </p:cNvSpPr>
          <p:nvPr/>
        </p:nvSpPr>
        <p:spPr>
          <a:xfrm>
            <a:off x="6703721" y="1031156"/>
            <a:ext cx="2202443" cy="521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00" b="1" kern="120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1200" dirty="0">
                <a:solidFill>
                  <a:schemeClr val="tx1"/>
                </a:solidFill>
                <a:latin typeface="Myriad Pro" panose="020B0503030403020204" pitchFamily="34" charset="0"/>
              </a:rPr>
              <a:t>Bakanlığımızca Bu Kapsamda Belirlenen Eylemler</a:t>
            </a:r>
          </a:p>
        </p:txBody>
      </p:sp>
      <p:cxnSp>
        <p:nvCxnSpPr>
          <p:cNvPr id="72" name="Düz Bağlayıcı 71">
            <a:extLst>
              <a:ext uri="{FF2B5EF4-FFF2-40B4-BE49-F238E27FC236}">
                <a16:creationId xmlns:a16="http://schemas.microsoft.com/office/drawing/2014/main" id="{3552716C-B859-4AC1-B7AD-8A919DB93716}"/>
              </a:ext>
            </a:extLst>
          </p:cNvPr>
          <p:cNvCxnSpPr>
            <a:cxnSpLocks/>
          </p:cNvCxnSpPr>
          <p:nvPr/>
        </p:nvCxnSpPr>
        <p:spPr>
          <a:xfrm>
            <a:off x="3036135" y="1561087"/>
            <a:ext cx="2183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Düz Bağlayıcı 72">
            <a:extLst>
              <a:ext uri="{FF2B5EF4-FFF2-40B4-BE49-F238E27FC236}">
                <a16:creationId xmlns:a16="http://schemas.microsoft.com/office/drawing/2014/main" id="{BE163147-364B-4C36-8097-97B3CBD04DBF}"/>
              </a:ext>
            </a:extLst>
          </p:cNvPr>
          <p:cNvCxnSpPr>
            <a:cxnSpLocks/>
          </p:cNvCxnSpPr>
          <p:nvPr/>
        </p:nvCxnSpPr>
        <p:spPr>
          <a:xfrm>
            <a:off x="6735559" y="1552592"/>
            <a:ext cx="20257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 7">
            <a:extLst>
              <a:ext uri="{FF2B5EF4-FFF2-40B4-BE49-F238E27FC236}">
                <a16:creationId xmlns:a16="http://schemas.microsoft.com/office/drawing/2014/main" id="{28FE2EB7-1D25-4F1A-9A92-D0900FF139E3}"/>
              </a:ext>
            </a:extLst>
          </p:cNvPr>
          <p:cNvGrpSpPr/>
          <p:nvPr/>
        </p:nvGrpSpPr>
        <p:grpSpPr>
          <a:xfrm>
            <a:off x="9139575" y="2770639"/>
            <a:ext cx="212736" cy="2637897"/>
            <a:chOff x="9139575" y="2487175"/>
            <a:chExt cx="212736" cy="2637897"/>
          </a:xfrm>
        </p:grpSpPr>
        <p:sp>
          <p:nvSpPr>
            <p:cNvPr id="74" name="Serbest Form: Şekil 73">
              <a:extLst>
                <a:ext uri="{FF2B5EF4-FFF2-40B4-BE49-F238E27FC236}">
                  <a16:creationId xmlns:a16="http://schemas.microsoft.com/office/drawing/2014/main" id="{1BC524F1-A390-4D6F-81B4-8B2711E66C75}"/>
                </a:ext>
              </a:extLst>
            </p:cNvPr>
            <p:cNvSpPr/>
            <p:nvPr/>
          </p:nvSpPr>
          <p:spPr>
            <a:xfrm rot="10800000">
              <a:off x="9150969" y="2487175"/>
              <a:ext cx="201342" cy="175722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  <a:solidFill>
              <a:srgbClr val="FF5050"/>
            </a:solidFill>
          </p:spPr>
          <p:style>
            <a:ln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lnRef>
            <a:fillRef idx="1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fillRef>
            <a:effect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 dirty="0">
                <a:latin typeface="Myriad Pro" panose="020B0503030403020204" pitchFamily="34" charset="0"/>
              </a:endParaRPr>
            </a:p>
          </p:txBody>
        </p:sp>
        <p:sp>
          <p:nvSpPr>
            <p:cNvPr id="75" name="Serbest Form: Şekil 74">
              <a:extLst>
                <a:ext uri="{FF2B5EF4-FFF2-40B4-BE49-F238E27FC236}">
                  <a16:creationId xmlns:a16="http://schemas.microsoft.com/office/drawing/2014/main" id="{54780EDB-0B8F-4AF9-B98B-FC3A6F734B91}"/>
                </a:ext>
              </a:extLst>
            </p:cNvPr>
            <p:cNvSpPr/>
            <p:nvPr/>
          </p:nvSpPr>
          <p:spPr>
            <a:xfrm rot="10800000">
              <a:off x="9139575" y="3094837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  <a:solidFill>
              <a:srgbClr val="FF5050"/>
            </a:solidFill>
          </p:spPr>
          <p:style>
            <a:ln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lnRef>
            <a:fillRef idx="1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fillRef>
            <a:effect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latin typeface="Myriad Pro" panose="020B0503030403020204" pitchFamily="34" charset="0"/>
              </a:endParaRPr>
            </a:p>
          </p:txBody>
        </p:sp>
        <p:sp>
          <p:nvSpPr>
            <p:cNvPr id="76" name="Serbest Form: Şekil 75">
              <a:extLst>
                <a:ext uri="{FF2B5EF4-FFF2-40B4-BE49-F238E27FC236}">
                  <a16:creationId xmlns:a16="http://schemas.microsoft.com/office/drawing/2014/main" id="{0CC7F164-50D5-44AF-AB6B-3233BB5C43FF}"/>
                </a:ext>
              </a:extLst>
            </p:cNvPr>
            <p:cNvSpPr/>
            <p:nvPr/>
          </p:nvSpPr>
          <p:spPr>
            <a:xfrm rot="10800000">
              <a:off x="9150969" y="3736738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  <a:solidFill>
              <a:srgbClr val="FF5050"/>
            </a:solidFill>
          </p:spPr>
          <p:style>
            <a:ln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lnRef>
            <a:fillRef idx="1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fillRef>
            <a:effect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solidFill>
                  <a:schemeClr val="tx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77" name="Serbest Form: Şekil 76">
              <a:extLst>
                <a:ext uri="{FF2B5EF4-FFF2-40B4-BE49-F238E27FC236}">
                  <a16:creationId xmlns:a16="http://schemas.microsoft.com/office/drawing/2014/main" id="{934C3D35-D2A2-4180-98AF-4FBE94BCCE22}"/>
                </a:ext>
              </a:extLst>
            </p:cNvPr>
            <p:cNvSpPr/>
            <p:nvPr/>
          </p:nvSpPr>
          <p:spPr>
            <a:xfrm rot="10800000">
              <a:off x="9139575" y="4336768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  <a:solidFill>
              <a:srgbClr val="FF5050"/>
            </a:solidFill>
          </p:spPr>
          <p:style>
            <a:ln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lnRef>
            <a:fillRef idx="1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fillRef>
            <a:effect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solidFill>
                  <a:schemeClr val="tx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78" name="Serbest Form: Şekil 77">
              <a:extLst>
                <a:ext uri="{FF2B5EF4-FFF2-40B4-BE49-F238E27FC236}">
                  <a16:creationId xmlns:a16="http://schemas.microsoft.com/office/drawing/2014/main" id="{C62C313D-C6F1-45BF-B08C-22835647672E}"/>
                </a:ext>
              </a:extLst>
            </p:cNvPr>
            <p:cNvSpPr/>
            <p:nvPr/>
          </p:nvSpPr>
          <p:spPr>
            <a:xfrm rot="10800000">
              <a:off x="9150969" y="4949351"/>
              <a:ext cx="201342" cy="175721"/>
            </a:xfrm>
            <a:custGeom>
              <a:avLst/>
              <a:gdLst>
                <a:gd name="connsiteX0" fmla="*/ 0 w 260826"/>
                <a:gd name="connsiteY0" fmla="*/ 61023 h 305117"/>
                <a:gd name="connsiteX1" fmla="*/ 130413 w 260826"/>
                <a:gd name="connsiteY1" fmla="*/ 61023 h 305117"/>
                <a:gd name="connsiteX2" fmla="*/ 130413 w 260826"/>
                <a:gd name="connsiteY2" fmla="*/ 0 h 305117"/>
                <a:gd name="connsiteX3" fmla="*/ 260826 w 260826"/>
                <a:gd name="connsiteY3" fmla="*/ 152559 h 305117"/>
                <a:gd name="connsiteX4" fmla="*/ 130413 w 260826"/>
                <a:gd name="connsiteY4" fmla="*/ 305117 h 305117"/>
                <a:gd name="connsiteX5" fmla="*/ 130413 w 260826"/>
                <a:gd name="connsiteY5" fmla="*/ 244094 h 305117"/>
                <a:gd name="connsiteX6" fmla="*/ 0 w 260826"/>
                <a:gd name="connsiteY6" fmla="*/ 244094 h 305117"/>
                <a:gd name="connsiteX7" fmla="*/ 0 w 260826"/>
                <a:gd name="connsiteY7" fmla="*/ 61023 h 30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826" h="305117">
                  <a:moveTo>
                    <a:pt x="0" y="61023"/>
                  </a:moveTo>
                  <a:lnTo>
                    <a:pt x="130413" y="61023"/>
                  </a:lnTo>
                  <a:lnTo>
                    <a:pt x="130413" y="0"/>
                  </a:lnTo>
                  <a:lnTo>
                    <a:pt x="260826" y="152559"/>
                  </a:lnTo>
                  <a:lnTo>
                    <a:pt x="130413" y="305117"/>
                  </a:lnTo>
                  <a:lnTo>
                    <a:pt x="130413" y="244094"/>
                  </a:lnTo>
                  <a:lnTo>
                    <a:pt x="0" y="244094"/>
                  </a:lnTo>
                  <a:lnTo>
                    <a:pt x="0" y="61023"/>
                  </a:lnTo>
                  <a:close/>
                </a:path>
              </a:pathLst>
            </a:custGeom>
            <a:solidFill>
              <a:srgbClr val="FF5050"/>
            </a:solidFill>
          </p:spPr>
          <p:style>
            <a:ln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lnRef>
            <a:fillRef idx="1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fillRef>
            <a:effectRef idx="0">
              <a:schemeClr val="accent1">
                <a:shade val="90000"/>
                <a:hueOff val="207713"/>
                <a:satOff val="-4436"/>
                <a:lumOff val="165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023" rIns="78248" bIns="6102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>
                <a:latin typeface="Myriad Pro" panose="020B05030304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158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repeatCount="indefinite" fill="hold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ltıgen 11">
            <a:extLst>
              <a:ext uri="{FF2B5EF4-FFF2-40B4-BE49-F238E27FC236}">
                <a16:creationId xmlns:a16="http://schemas.microsoft.com/office/drawing/2014/main" id="{460B49A8-A448-4E04-A359-95ECF86EF84C}"/>
              </a:ext>
            </a:extLst>
          </p:cNvPr>
          <p:cNvSpPr/>
          <p:nvPr/>
        </p:nvSpPr>
        <p:spPr>
          <a:xfrm>
            <a:off x="6839132" y="3819524"/>
            <a:ext cx="2633930" cy="2191317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EYLEM DÖNEMİ</a:t>
            </a:r>
          </a:p>
          <a:p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Çeyrek Dönem 2023</a:t>
            </a: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Çeyrek Dönem 2024</a:t>
            </a:r>
          </a:p>
        </p:txBody>
      </p:sp>
      <p:sp>
        <p:nvSpPr>
          <p:cNvPr id="11" name="Altıgen 10">
            <a:extLst>
              <a:ext uri="{FF2B5EF4-FFF2-40B4-BE49-F238E27FC236}">
                <a16:creationId xmlns:a16="http://schemas.microsoft.com/office/drawing/2014/main" id="{68E07515-598F-4C6F-B015-9EED5A17621A}"/>
              </a:ext>
            </a:extLst>
          </p:cNvPr>
          <p:cNvSpPr/>
          <p:nvPr/>
        </p:nvSpPr>
        <p:spPr>
          <a:xfrm>
            <a:off x="6841740" y="1599632"/>
            <a:ext cx="2633930" cy="2191317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ÇIKTI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İç Kontrol Sekmesi Linki</a:t>
            </a: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İç Kontrol Web Sayfası</a:t>
            </a:r>
          </a:p>
        </p:txBody>
      </p:sp>
      <p:sp>
        <p:nvSpPr>
          <p:cNvPr id="14" name="Altıgen 13">
            <a:extLst>
              <a:ext uri="{FF2B5EF4-FFF2-40B4-BE49-F238E27FC236}">
                <a16:creationId xmlns:a16="http://schemas.microsoft.com/office/drawing/2014/main" id="{97D110AD-E216-4203-ABE6-A96E917CF83C}"/>
              </a:ext>
            </a:extLst>
          </p:cNvPr>
          <p:cNvSpPr/>
          <p:nvPr/>
        </p:nvSpPr>
        <p:spPr>
          <a:xfrm>
            <a:off x="4720715" y="2691625"/>
            <a:ext cx="2633930" cy="219131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BİRİM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 Birimler/İl Sağlık Müdürlükleri</a:t>
            </a:r>
          </a:p>
        </p:txBody>
      </p:sp>
      <p:sp>
        <p:nvSpPr>
          <p:cNvPr id="15" name="Altıgen 14">
            <a:extLst>
              <a:ext uri="{FF2B5EF4-FFF2-40B4-BE49-F238E27FC236}">
                <a16:creationId xmlns:a16="http://schemas.microsoft.com/office/drawing/2014/main" id="{8D5D2C7A-1301-4FCE-9BD8-6DE735347A2F}"/>
              </a:ext>
            </a:extLst>
          </p:cNvPr>
          <p:cNvSpPr/>
          <p:nvPr/>
        </p:nvSpPr>
        <p:spPr>
          <a:xfrm>
            <a:off x="2600275" y="3819524"/>
            <a:ext cx="2633930" cy="2191317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E.1.1.2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Harcama Birimi düzeyinde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sayfasında bulunan iç kontrol sekmesinde yönetici onayı ile iç kontrole yönelik gerçekleştirilen güncel çalışmalara yer verilmesi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2F221DFD-B47E-4C6B-84DB-C3E86360D02C}"/>
              </a:ext>
            </a:extLst>
          </p:cNvPr>
          <p:cNvSpPr/>
          <p:nvPr/>
        </p:nvSpPr>
        <p:spPr>
          <a:xfrm>
            <a:off x="2594819" y="1602137"/>
            <a:ext cx="2633930" cy="219131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 1.1 GENEL ŞART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İç kontrol sistemi ve işleyişi yönetici ve personel tarafından sahiplenilmeli ve desteklenmelidir.</a:t>
            </a:r>
          </a:p>
        </p:txBody>
      </p:sp>
      <p:sp>
        <p:nvSpPr>
          <p:cNvPr id="16" name="Altıgen 15">
            <a:extLst>
              <a:ext uri="{FF2B5EF4-FFF2-40B4-BE49-F238E27FC236}">
                <a16:creationId xmlns:a16="http://schemas.microsoft.com/office/drawing/2014/main" id="{208012AB-DC9D-4636-A244-6246EF8E1224}"/>
              </a:ext>
            </a:extLst>
          </p:cNvPr>
          <p:cNvSpPr/>
          <p:nvPr/>
        </p:nvSpPr>
        <p:spPr>
          <a:xfrm>
            <a:off x="479835" y="2720202"/>
            <a:ext cx="2633930" cy="2191317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 1</a:t>
            </a:r>
          </a:p>
          <a:p>
            <a:endParaRPr lang="tr-TR" sz="1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Etik Değerler ve Dürüstlük: Personel davranışlarını belirleyen kuralların personel tarafından bilinmesi sağlanmalıdır.</a:t>
            </a:r>
          </a:p>
        </p:txBody>
      </p:sp>
      <p:sp>
        <p:nvSpPr>
          <p:cNvPr id="19" name="Altıgen 18">
            <a:extLst>
              <a:ext uri="{FF2B5EF4-FFF2-40B4-BE49-F238E27FC236}">
                <a16:creationId xmlns:a16="http://schemas.microsoft.com/office/drawing/2014/main" id="{FA2199F1-31C1-403E-B0C2-FECD9992FBAA}"/>
              </a:ext>
            </a:extLst>
          </p:cNvPr>
          <p:cNvSpPr/>
          <p:nvPr/>
        </p:nvSpPr>
        <p:spPr>
          <a:xfrm>
            <a:off x="2602298" y="1595967"/>
            <a:ext cx="2633930" cy="2191317"/>
          </a:xfrm>
          <a:prstGeom prst="hex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BİLEŞEN</a:t>
            </a:r>
          </a:p>
          <a:p>
            <a:pPr algn="ctr"/>
            <a:r>
              <a:rPr lang="tr-T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(KOS)</a:t>
            </a:r>
          </a:p>
          <a:p>
            <a:pPr algn="ctr"/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 ORTAMI STANDARDI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89D053A8-E6A9-4C21-8DF1-AC6309B800E0}"/>
              </a:ext>
            </a:extLst>
          </p:cNvPr>
          <p:cNvSpPr txBox="1"/>
          <p:nvPr/>
        </p:nvSpPr>
        <p:spPr>
          <a:xfrm>
            <a:off x="1233996" y="75430"/>
            <a:ext cx="9589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FF0000"/>
                </a:solidFill>
              </a:rPr>
              <a:t>2023-2024 KAMU İÇ KONTROL STANDARTLARINA UYUM EYLEM PLANI 2023 YILI 1. ÇEYREK DÖNEM EYLEMLERİ</a:t>
            </a:r>
          </a:p>
        </p:txBody>
      </p:sp>
    </p:spTree>
    <p:extLst>
      <p:ext uri="{BB962C8B-B14F-4D97-AF65-F5344CB8AC3E}">
        <p14:creationId xmlns:p14="http://schemas.microsoft.com/office/powerpoint/2010/main" val="329665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16667E-6 -1.11111E-6 L -0.17369 0.1636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85" y="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375E-6 -1.48148E-6 L 0.17409 -0.16412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24" y="-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2.96296E-6 L -0.00013 0.32222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79 3.33333E-6 L 0.17409 -0.16065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59" y="-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50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4.81481E-6 L 0.17357 -0.16064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72" y="-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50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6.25E-7 4.44444E-6 L -0.00039 0.32314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950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08333E-7 3.33333E-6 L 0.17487 -0.15973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37" y="-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1" grpId="0" animBg="1"/>
      <p:bldP spid="11" grpId="1" animBg="1"/>
      <p:bldP spid="14" grpId="0" animBg="1"/>
      <p:bldP spid="14" grpId="1" animBg="1"/>
      <p:bldP spid="15" grpId="0" animBg="1"/>
      <p:bldP spid="15" grpId="1" animBg="1"/>
      <p:bldP spid="10" grpId="0" animBg="1"/>
      <p:bldP spid="10" grpId="1" animBg="1"/>
      <p:bldP spid="16" grpId="0" animBg="1"/>
      <p:bldP spid="16" grpId="1" animBg="1"/>
      <p:bldP spid="19" grpId="0" animBg="1"/>
      <p:bldP spid="1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ltıgen 14">
            <a:extLst>
              <a:ext uri="{FF2B5EF4-FFF2-40B4-BE49-F238E27FC236}">
                <a16:creationId xmlns:a16="http://schemas.microsoft.com/office/drawing/2014/main" id="{8D5D2C7A-1301-4FCE-9BD8-6DE735347A2F}"/>
              </a:ext>
            </a:extLst>
          </p:cNvPr>
          <p:cNvSpPr/>
          <p:nvPr/>
        </p:nvSpPr>
        <p:spPr>
          <a:xfrm>
            <a:off x="4725088" y="943508"/>
            <a:ext cx="2441431" cy="1916733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E.1.1.3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İç kontrol sistemine yönelik eğitici eğitimlerinin yapılması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2F221DFD-B47E-4C6B-84DB-C3E86360D02C}"/>
              </a:ext>
            </a:extLst>
          </p:cNvPr>
          <p:cNvSpPr/>
          <p:nvPr/>
        </p:nvSpPr>
        <p:spPr>
          <a:xfrm>
            <a:off x="4719781" y="4770985"/>
            <a:ext cx="2441431" cy="1916733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 1.1 GENEL ŞART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İç kontrol sistemi ve işleyişi yönetici ve personel tarafından sahiplenilmeli ve desteklenmelidir.</a:t>
            </a:r>
          </a:p>
        </p:txBody>
      </p:sp>
      <p:sp>
        <p:nvSpPr>
          <p:cNvPr id="11" name="Altıgen 10">
            <a:extLst>
              <a:ext uri="{FF2B5EF4-FFF2-40B4-BE49-F238E27FC236}">
                <a16:creationId xmlns:a16="http://schemas.microsoft.com/office/drawing/2014/main" id="{68E07515-598F-4C6F-B015-9EED5A17621A}"/>
              </a:ext>
            </a:extLst>
          </p:cNvPr>
          <p:cNvSpPr/>
          <p:nvPr/>
        </p:nvSpPr>
        <p:spPr>
          <a:xfrm>
            <a:off x="6678756" y="1879479"/>
            <a:ext cx="2441431" cy="1916733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ÇIKTI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 Görselleri</a:t>
            </a: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 Listesi</a:t>
            </a:r>
          </a:p>
        </p:txBody>
      </p:sp>
      <p:sp>
        <p:nvSpPr>
          <p:cNvPr id="16" name="Altıgen 15">
            <a:extLst>
              <a:ext uri="{FF2B5EF4-FFF2-40B4-BE49-F238E27FC236}">
                <a16:creationId xmlns:a16="http://schemas.microsoft.com/office/drawing/2014/main" id="{208012AB-DC9D-4636-A244-6246EF8E1224}"/>
              </a:ext>
            </a:extLst>
          </p:cNvPr>
          <p:cNvSpPr/>
          <p:nvPr/>
        </p:nvSpPr>
        <p:spPr>
          <a:xfrm>
            <a:off x="2755503" y="3820233"/>
            <a:ext cx="2441431" cy="1916733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 1</a:t>
            </a:r>
          </a:p>
          <a:p>
            <a:endParaRPr lang="tr-TR" sz="1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Etik Değerler ve Dürüstlük: Personel davranışlarını belirleyen kuralların personel tarafından bilinmesi sağlanmalıdır.</a:t>
            </a:r>
          </a:p>
        </p:txBody>
      </p:sp>
      <p:sp>
        <p:nvSpPr>
          <p:cNvPr id="14" name="Altıgen 13">
            <a:extLst>
              <a:ext uri="{FF2B5EF4-FFF2-40B4-BE49-F238E27FC236}">
                <a16:creationId xmlns:a16="http://schemas.microsoft.com/office/drawing/2014/main" id="{97D110AD-E216-4203-ABE6-A96E917CF83C}"/>
              </a:ext>
            </a:extLst>
          </p:cNvPr>
          <p:cNvSpPr/>
          <p:nvPr/>
        </p:nvSpPr>
        <p:spPr>
          <a:xfrm>
            <a:off x="4719782" y="924180"/>
            <a:ext cx="2441431" cy="1916733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BİRİM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Strateji Geliştirme Başkanlığı</a:t>
            </a:r>
          </a:p>
        </p:txBody>
      </p:sp>
      <p:sp>
        <p:nvSpPr>
          <p:cNvPr id="12" name="Altıgen 11">
            <a:extLst>
              <a:ext uri="{FF2B5EF4-FFF2-40B4-BE49-F238E27FC236}">
                <a16:creationId xmlns:a16="http://schemas.microsoft.com/office/drawing/2014/main" id="{460B49A8-A448-4E04-A359-95ECF86EF84C}"/>
              </a:ext>
            </a:extLst>
          </p:cNvPr>
          <p:cNvSpPr/>
          <p:nvPr/>
        </p:nvSpPr>
        <p:spPr>
          <a:xfrm>
            <a:off x="6682975" y="3798701"/>
            <a:ext cx="2441431" cy="1916733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EYLEM DÖNEMİ</a:t>
            </a:r>
          </a:p>
          <a:p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Çeyrek Dönem 2023</a:t>
            </a: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Çeyrek Dönem 2024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8346E2CC-1B44-44A4-9545-13E8CBD8509E}"/>
              </a:ext>
            </a:extLst>
          </p:cNvPr>
          <p:cNvSpPr txBox="1"/>
          <p:nvPr/>
        </p:nvSpPr>
        <p:spPr>
          <a:xfrm>
            <a:off x="1233996" y="75430"/>
            <a:ext cx="9589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FF0000"/>
                </a:solidFill>
              </a:rPr>
              <a:t>2023-2024 KAMU İÇ KONTROL STANDARTLARINA UYUM EYLEM PLANI 2023 YILI 1. ÇEYREK DÖNEM EYLEMLERİ</a:t>
            </a:r>
          </a:p>
        </p:txBody>
      </p:sp>
      <p:sp>
        <p:nvSpPr>
          <p:cNvPr id="19" name="Altıgen 18">
            <a:extLst>
              <a:ext uri="{FF2B5EF4-FFF2-40B4-BE49-F238E27FC236}">
                <a16:creationId xmlns:a16="http://schemas.microsoft.com/office/drawing/2014/main" id="{FA2199F1-31C1-403E-B0C2-FECD9992FBAA}"/>
              </a:ext>
            </a:extLst>
          </p:cNvPr>
          <p:cNvSpPr/>
          <p:nvPr/>
        </p:nvSpPr>
        <p:spPr>
          <a:xfrm>
            <a:off x="4711818" y="931216"/>
            <a:ext cx="2441431" cy="1916733"/>
          </a:xfrm>
          <a:prstGeom prst="hex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BİLEŞEN</a:t>
            </a:r>
          </a:p>
          <a:p>
            <a:pPr algn="ctr"/>
            <a:r>
              <a:rPr lang="tr-T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(KOS)</a:t>
            </a:r>
          </a:p>
          <a:p>
            <a:pPr algn="ctr"/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 ORTAMI STANDARDI</a:t>
            </a:r>
          </a:p>
        </p:txBody>
      </p:sp>
    </p:spTree>
    <p:extLst>
      <p:ext uri="{BB962C8B-B14F-4D97-AF65-F5344CB8AC3E}">
        <p14:creationId xmlns:p14="http://schemas.microsoft.com/office/powerpoint/2010/main" val="274336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96296E-6 L 0.16042 0.14051 " pathEditMode="relative" rAng="0" ptsTypes="AA">
                                      <p:cBhvr>
                                        <p:cTn id="16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21" y="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-0.00026 0.28194 " pathEditMode="relative" rAng="0" ptsTypes="AA">
                                      <p:cBhvr>
                                        <p:cTn id="23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48148E-6 L -0.16159 0.13958 " pathEditMode="relative" rAng="0" ptsTypes="AA">
                                      <p:cBhvr>
                                        <p:cTn id="30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86" y="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33333E-6 L -0.1599 -0.13982 " pathEditMode="relative" rAng="0" ptsTypes="AA">
                                      <p:cBhvr>
                                        <p:cTn id="37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5" y="-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2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2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7.40741E-7 L -0.00039 -0.2794 " pathEditMode="relative" rAng="0" ptsTypes="AA">
                                      <p:cBhvr>
                                        <p:cTn id="44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1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2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2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4.81481E-6 L 0.00065 0.27825 " pathEditMode="relative" rAng="0" ptsTypes="AA">
                                      <p:cBhvr>
                                        <p:cTn id="51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0" grpId="0" animBg="1"/>
      <p:bldP spid="10" grpId="1" animBg="1"/>
      <p:bldP spid="11" grpId="0" animBg="1"/>
      <p:bldP spid="11" grpId="1" animBg="1"/>
      <p:bldP spid="16" grpId="0" animBg="1"/>
      <p:bldP spid="16" grpId="1" animBg="1"/>
      <p:bldP spid="14" grpId="0" animBg="1"/>
      <p:bldP spid="14" grpId="1" animBg="1"/>
      <p:bldP spid="12" grpId="0" animBg="1"/>
      <p:bldP spid="12" grpId="1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ltıgen 14">
            <a:extLst>
              <a:ext uri="{FF2B5EF4-FFF2-40B4-BE49-F238E27FC236}">
                <a16:creationId xmlns:a16="http://schemas.microsoft.com/office/drawing/2014/main" id="{8D5D2C7A-1301-4FCE-9BD8-6DE735347A2F}"/>
              </a:ext>
            </a:extLst>
          </p:cNvPr>
          <p:cNvSpPr/>
          <p:nvPr/>
        </p:nvSpPr>
        <p:spPr>
          <a:xfrm>
            <a:off x="4721892" y="2714340"/>
            <a:ext cx="2633930" cy="2191317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E.1.1.4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Harcama Birimi düzeyinde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iç kontrol sorumluları koordinasyonunda harcama birimlerinde çalışan personele iç kontrol sistemine yönelik eğitimlerin yapılması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2F221DFD-B47E-4C6B-84DB-C3E86360D02C}"/>
              </a:ext>
            </a:extLst>
          </p:cNvPr>
          <p:cNvSpPr/>
          <p:nvPr/>
        </p:nvSpPr>
        <p:spPr>
          <a:xfrm>
            <a:off x="2604726" y="3816594"/>
            <a:ext cx="2633930" cy="219131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 1.1 GENEL ŞART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İç kontrol sistemi ve işleyişi yönetici ve personel tarafından sahiplenilmeli ve desteklenmelidir.</a:t>
            </a:r>
          </a:p>
        </p:txBody>
      </p:sp>
      <p:sp>
        <p:nvSpPr>
          <p:cNvPr id="11" name="Altıgen 10">
            <a:extLst>
              <a:ext uri="{FF2B5EF4-FFF2-40B4-BE49-F238E27FC236}">
                <a16:creationId xmlns:a16="http://schemas.microsoft.com/office/drawing/2014/main" id="{68E07515-598F-4C6F-B015-9EED5A17621A}"/>
              </a:ext>
            </a:extLst>
          </p:cNvPr>
          <p:cNvSpPr/>
          <p:nvPr/>
        </p:nvSpPr>
        <p:spPr>
          <a:xfrm>
            <a:off x="6836970" y="3813663"/>
            <a:ext cx="2633930" cy="2191317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ÇIKTI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 Görselleri</a:t>
            </a: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 Listesi</a:t>
            </a:r>
          </a:p>
        </p:txBody>
      </p:sp>
      <p:sp>
        <p:nvSpPr>
          <p:cNvPr id="16" name="Altıgen 15">
            <a:extLst>
              <a:ext uri="{FF2B5EF4-FFF2-40B4-BE49-F238E27FC236}">
                <a16:creationId xmlns:a16="http://schemas.microsoft.com/office/drawing/2014/main" id="{208012AB-DC9D-4636-A244-6246EF8E1224}"/>
              </a:ext>
            </a:extLst>
          </p:cNvPr>
          <p:cNvSpPr/>
          <p:nvPr/>
        </p:nvSpPr>
        <p:spPr>
          <a:xfrm>
            <a:off x="2602298" y="1595968"/>
            <a:ext cx="2633930" cy="2191317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 1</a:t>
            </a:r>
          </a:p>
          <a:p>
            <a:endParaRPr lang="tr-TR" sz="1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Etik Değerler ve Dürüstlük: Personel davranışlarını belirleyen kuralların personel tarafından bilinmesi sağlanmalıdır.</a:t>
            </a:r>
          </a:p>
        </p:txBody>
      </p:sp>
      <p:sp>
        <p:nvSpPr>
          <p:cNvPr id="12" name="Altıgen 11">
            <a:extLst>
              <a:ext uri="{FF2B5EF4-FFF2-40B4-BE49-F238E27FC236}">
                <a16:creationId xmlns:a16="http://schemas.microsoft.com/office/drawing/2014/main" id="{460B49A8-A448-4E04-A359-95ECF86EF84C}"/>
              </a:ext>
            </a:extLst>
          </p:cNvPr>
          <p:cNvSpPr/>
          <p:nvPr/>
        </p:nvSpPr>
        <p:spPr>
          <a:xfrm>
            <a:off x="8959433" y="2704816"/>
            <a:ext cx="2633930" cy="2191317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EYLEM DÖNEMİ</a:t>
            </a:r>
          </a:p>
          <a:p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Çeyrek Dönem 2023</a:t>
            </a: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Çeyrek Dönem 2024</a:t>
            </a:r>
          </a:p>
        </p:txBody>
      </p:sp>
      <p:sp>
        <p:nvSpPr>
          <p:cNvPr id="14" name="Altıgen 13">
            <a:extLst>
              <a:ext uri="{FF2B5EF4-FFF2-40B4-BE49-F238E27FC236}">
                <a16:creationId xmlns:a16="http://schemas.microsoft.com/office/drawing/2014/main" id="{97D110AD-E216-4203-ABE6-A96E917CF83C}"/>
              </a:ext>
            </a:extLst>
          </p:cNvPr>
          <p:cNvSpPr/>
          <p:nvPr/>
        </p:nvSpPr>
        <p:spPr>
          <a:xfrm>
            <a:off x="6840388" y="1599632"/>
            <a:ext cx="2633930" cy="219131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BİRİM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 Birimler/İl Sağlık Müdürlükleri</a:t>
            </a:r>
          </a:p>
        </p:txBody>
      </p:sp>
      <p:sp>
        <p:nvSpPr>
          <p:cNvPr id="19" name="Altıgen 18">
            <a:extLst>
              <a:ext uri="{FF2B5EF4-FFF2-40B4-BE49-F238E27FC236}">
                <a16:creationId xmlns:a16="http://schemas.microsoft.com/office/drawing/2014/main" id="{FA2199F1-31C1-403E-B0C2-FECD9992FBAA}"/>
              </a:ext>
            </a:extLst>
          </p:cNvPr>
          <p:cNvSpPr/>
          <p:nvPr/>
        </p:nvSpPr>
        <p:spPr>
          <a:xfrm>
            <a:off x="493327" y="2704815"/>
            <a:ext cx="2633930" cy="2191317"/>
          </a:xfrm>
          <a:prstGeom prst="hex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BİLEŞEN</a:t>
            </a:r>
          </a:p>
          <a:p>
            <a:pPr algn="ctr"/>
            <a:r>
              <a:rPr lang="tr-T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(KOS)</a:t>
            </a:r>
          </a:p>
          <a:p>
            <a:pPr algn="ctr"/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 ORTAMI STANDARDI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6C0FECE8-08AB-4F9C-BF25-35F9C06ED58A}"/>
              </a:ext>
            </a:extLst>
          </p:cNvPr>
          <p:cNvSpPr txBox="1"/>
          <p:nvPr/>
        </p:nvSpPr>
        <p:spPr>
          <a:xfrm>
            <a:off x="1233996" y="75430"/>
            <a:ext cx="9589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FF0000"/>
                </a:solidFill>
              </a:rPr>
              <a:t>2023-2024 KAMU İÇ KONTROL STANDARTLARINA UYUM EYLEM PLANI 2023 YILI 1. ÇEYREK DÖNEM EYLEMLERİ</a:t>
            </a:r>
          </a:p>
        </p:txBody>
      </p:sp>
    </p:spTree>
    <p:extLst>
      <p:ext uri="{BB962C8B-B14F-4D97-AF65-F5344CB8AC3E}">
        <p14:creationId xmlns:p14="http://schemas.microsoft.com/office/powerpoint/2010/main" val="374564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 animBg="1"/>
      <p:bldP spid="11" grpId="0" animBg="1"/>
      <p:bldP spid="16" grpId="0" animBg="1"/>
      <p:bldP spid="12" grpId="0" animBg="1"/>
      <p:bldP spid="14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ltıgen 14">
            <a:extLst>
              <a:ext uri="{FF2B5EF4-FFF2-40B4-BE49-F238E27FC236}">
                <a16:creationId xmlns:a16="http://schemas.microsoft.com/office/drawing/2014/main" id="{8D5D2C7A-1301-4FCE-9BD8-6DE735347A2F}"/>
              </a:ext>
            </a:extLst>
          </p:cNvPr>
          <p:cNvSpPr/>
          <p:nvPr/>
        </p:nvSpPr>
        <p:spPr>
          <a:xfrm>
            <a:off x="4721892" y="2714340"/>
            <a:ext cx="2633930" cy="2191317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E.1.3.1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Harcama Birimi düzeyinde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Kamu Görevlileri Etik Kurulunca yürürlükte olan "Etik Davranış İlkeleri’nin tüm personele resmi yazı veya e-posta olarak gönderilmesi.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2F221DFD-B47E-4C6B-84DB-C3E86360D02C}"/>
              </a:ext>
            </a:extLst>
          </p:cNvPr>
          <p:cNvSpPr/>
          <p:nvPr/>
        </p:nvSpPr>
        <p:spPr>
          <a:xfrm>
            <a:off x="2604726" y="3816594"/>
            <a:ext cx="2633930" cy="219131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 1.3 GENEL ŞART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Etik kurallar bilinmeli ve tüm faaliyetlerde bu kurallara uyulmalıdır.</a:t>
            </a:r>
          </a:p>
        </p:txBody>
      </p:sp>
      <p:sp>
        <p:nvSpPr>
          <p:cNvPr id="11" name="Altıgen 10">
            <a:extLst>
              <a:ext uri="{FF2B5EF4-FFF2-40B4-BE49-F238E27FC236}">
                <a16:creationId xmlns:a16="http://schemas.microsoft.com/office/drawing/2014/main" id="{68E07515-598F-4C6F-B015-9EED5A17621A}"/>
              </a:ext>
            </a:extLst>
          </p:cNvPr>
          <p:cNvSpPr/>
          <p:nvPr/>
        </p:nvSpPr>
        <p:spPr>
          <a:xfrm>
            <a:off x="6836970" y="3813663"/>
            <a:ext cx="2633930" cy="2191317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ÇIKTI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Etik Davranış İlkelerinin Gönderildiği resmi yazı / e-Posta Görseli ve İçeriği</a:t>
            </a:r>
          </a:p>
        </p:txBody>
      </p:sp>
      <p:sp>
        <p:nvSpPr>
          <p:cNvPr id="16" name="Altıgen 15">
            <a:extLst>
              <a:ext uri="{FF2B5EF4-FFF2-40B4-BE49-F238E27FC236}">
                <a16:creationId xmlns:a16="http://schemas.microsoft.com/office/drawing/2014/main" id="{208012AB-DC9D-4636-A244-6246EF8E1224}"/>
              </a:ext>
            </a:extLst>
          </p:cNvPr>
          <p:cNvSpPr/>
          <p:nvPr/>
        </p:nvSpPr>
        <p:spPr>
          <a:xfrm>
            <a:off x="2602298" y="1595968"/>
            <a:ext cx="2633930" cy="2191317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 1</a:t>
            </a:r>
          </a:p>
          <a:p>
            <a:endParaRPr lang="tr-TR" sz="1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Etik Değerler ve Dürüstlük: Personel davranışlarını belirleyen kuralların personel tarafından bilinmesi sağlanmalıdır.</a:t>
            </a:r>
          </a:p>
        </p:txBody>
      </p:sp>
      <p:sp>
        <p:nvSpPr>
          <p:cNvPr id="12" name="Altıgen 11">
            <a:extLst>
              <a:ext uri="{FF2B5EF4-FFF2-40B4-BE49-F238E27FC236}">
                <a16:creationId xmlns:a16="http://schemas.microsoft.com/office/drawing/2014/main" id="{460B49A8-A448-4E04-A359-95ECF86EF84C}"/>
              </a:ext>
            </a:extLst>
          </p:cNvPr>
          <p:cNvSpPr/>
          <p:nvPr/>
        </p:nvSpPr>
        <p:spPr>
          <a:xfrm>
            <a:off x="8959433" y="2704816"/>
            <a:ext cx="2633930" cy="2191317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EYLEM DÖNEMİ</a:t>
            </a:r>
          </a:p>
          <a:p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Çeyrek Dönem 2023</a:t>
            </a: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Çeyrek Dönem 2024</a:t>
            </a:r>
          </a:p>
        </p:txBody>
      </p:sp>
      <p:sp>
        <p:nvSpPr>
          <p:cNvPr id="14" name="Altıgen 13">
            <a:extLst>
              <a:ext uri="{FF2B5EF4-FFF2-40B4-BE49-F238E27FC236}">
                <a16:creationId xmlns:a16="http://schemas.microsoft.com/office/drawing/2014/main" id="{97D110AD-E216-4203-ABE6-A96E917CF83C}"/>
              </a:ext>
            </a:extLst>
          </p:cNvPr>
          <p:cNvSpPr/>
          <p:nvPr/>
        </p:nvSpPr>
        <p:spPr>
          <a:xfrm>
            <a:off x="6840388" y="1599632"/>
            <a:ext cx="2633930" cy="219131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BİRİM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 Birimler/İl Sağlık Müdürlükleri</a:t>
            </a:r>
          </a:p>
        </p:txBody>
      </p:sp>
      <p:sp>
        <p:nvSpPr>
          <p:cNvPr id="19" name="Altıgen 18">
            <a:extLst>
              <a:ext uri="{FF2B5EF4-FFF2-40B4-BE49-F238E27FC236}">
                <a16:creationId xmlns:a16="http://schemas.microsoft.com/office/drawing/2014/main" id="{FA2199F1-31C1-403E-B0C2-FECD9992FBAA}"/>
              </a:ext>
            </a:extLst>
          </p:cNvPr>
          <p:cNvSpPr/>
          <p:nvPr/>
        </p:nvSpPr>
        <p:spPr>
          <a:xfrm>
            <a:off x="493327" y="2704815"/>
            <a:ext cx="2633930" cy="2191317"/>
          </a:xfrm>
          <a:prstGeom prst="hex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BİLEŞEN</a:t>
            </a:r>
          </a:p>
          <a:p>
            <a:pPr algn="ctr"/>
            <a:r>
              <a:rPr lang="tr-T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(KOS)</a:t>
            </a:r>
          </a:p>
          <a:p>
            <a:pPr algn="ctr"/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 ORTAMI STANDARDI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304687FE-4846-4D83-8CA8-F0AFC8E122E5}"/>
              </a:ext>
            </a:extLst>
          </p:cNvPr>
          <p:cNvSpPr txBox="1"/>
          <p:nvPr/>
        </p:nvSpPr>
        <p:spPr>
          <a:xfrm>
            <a:off x="1233996" y="75430"/>
            <a:ext cx="9589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FF0000"/>
                </a:solidFill>
              </a:rPr>
              <a:t>2023-2024 KAMU İÇ KONTROL STANDARTLARINA UYUM EYLEM PLANI 2023 YILI 1. ÇEYREK DÖNEM EYLEMLERİ</a:t>
            </a:r>
          </a:p>
        </p:txBody>
      </p:sp>
      <p:sp>
        <p:nvSpPr>
          <p:cNvPr id="3" name="Yıldız: 4 Nokta 2">
            <a:extLst>
              <a:ext uri="{FF2B5EF4-FFF2-40B4-BE49-F238E27FC236}">
                <a16:creationId xmlns:a16="http://schemas.microsoft.com/office/drawing/2014/main" id="{119ECC0B-6B23-49C8-83B0-DA7477362146}"/>
              </a:ext>
            </a:extLst>
          </p:cNvPr>
          <p:cNvSpPr/>
          <p:nvPr/>
        </p:nvSpPr>
        <p:spPr>
          <a:xfrm>
            <a:off x="194680" y="912283"/>
            <a:ext cx="296674" cy="514350"/>
          </a:xfrm>
          <a:prstGeom prst="star4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Yıldız: 4 Nokta 30">
            <a:extLst>
              <a:ext uri="{FF2B5EF4-FFF2-40B4-BE49-F238E27FC236}">
                <a16:creationId xmlns:a16="http://schemas.microsoft.com/office/drawing/2014/main" id="{2E4D6D0E-2316-4DD3-9F4C-DD3B442C4F50}"/>
              </a:ext>
            </a:extLst>
          </p:cNvPr>
          <p:cNvSpPr/>
          <p:nvPr/>
        </p:nvSpPr>
        <p:spPr>
          <a:xfrm>
            <a:off x="11401999" y="3400425"/>
            <a:ext cx="296674" cy="514350"/>
          </a:xfrm>
          <a:prstGeom prst="star4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Yıldız: 4 Nokta 31">
            <a:extLst>
              <a:ext uri="{FF2B5EF4-FFF2-40B4-BE49-F238E27FC236}">
                <a16:creationId xmlns:a16="http://schemas.microsoft.com/office/drawing/2014/main" id="{878AE3CD-6229-4BB7-B6CA-33972DFDA592}"/>
              </a:ext>
            </a:extLst>
          </p:cNvPr>
          <p:cNvSpPr/>
          <p:nvPr/>
        </p:nvSpPr>
        <p:spPr>
          <a:xfrm>
            <a:off x="2451092" y="4614955"/>
            <a:ext cx="335786" cy="531759"/>
          </a:xfrm>
          <a:prstGeom prst="star4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Yıldız: 4 Nokta 32">
            <a:extLst>
              <a:ext uri="{FF2B5EF4-FFF2-40B4-BE49-F238E27FC236}">
                <a16:creationId xmlns:a16="http://schemas.microsoft.com/office/drawing/2014/main" id="{B4377643-B46E-48D3-812D-779EEE3F5143}"/>
              </a:ext>
            </a:extLst>
          </p:cNvPr>
          <p:cNvSpPr/>
          <p:nvPr/>
        </p:nvSpPr>
        <p:spPr>
          <a:xfrm>
            <a:off x="8811096" y="5747805"/>
            <a:ext cx="296674" cy="514350"/>
          </a:xfrm>
          <a:prstGeom prst="star4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Yıldız: 4 Nokta 33">
            <a:extLst>
              <a:ext uri="{FF2B5EF4-FFF2-40B4-BE49-F238E27FC236}">
                <a16:creationId xmlns:a16="http://schemas.microsoft.com/office/drawing/2014/main" id="{45FEA659-6F27-4DDB-9EBF-EA6CBB4F6081}"/>
              </a:ext>
            </a:extLst>
          </p:cNvPr>
          <p:cNvSpPr/>
          <p:nvPr/>
        </p:nvSpPr>
        <p:spPr>
          <a:xfrm>
            <a:off x="4721343" y="1627463"/>
            <a:ext cx="392672" cy="606480"/>
          </a:xfrm>
          <a:prstGeom prst="star4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Yıldız: 4 Nokta 34">
            <a:extLst>
              <a:ext uri="{FF2B5EF4-FFF2-40B4-BE49-F238E27FC236}">
                <a16:creationId xmlns:a16="http://schemas.microsoft.com/office/drawing/2014/main" id="{D057728F-0994-429C-8E51-1CEF46EBCCE6}"/>
              </a:ext>
            </a:extLst>
          </p:cNvPr>
          <p:cNvSpPr/>
          <p:nvPr/>
        </p:nvSpPr>
        <p:spPr>
          <a:xfrm>
            <a:off x="7240342" y="3569085"/>
            <a:ext cx="296674" cy="514350"/>
          </a:xfrm>
          <a:prstGeom prst="star4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Yıldız: 4 Nokta 35">
            <a:extLst>
              <a:ext uri="{FF2B5EF4-FFF2-40B4-BE49-F238E27FC236}">
                <a16:creationId xmlns:a16="http://schemas.microsoft.com/office/drawing/2014/main" id="{09C63536-A3CF-40B8-A874-719E81063493}"/>
              </a:ext>
            </a:extLst>
          </p:cNvPr>
          <p:cNvSpPr/>
          <p:nvPr/>
        </p:nvSpPr>
        <p:spPr>
          <a:xfrm>
            <a:off x="2490204" y="2447640"/>
            <a:ext cx="296674" cy="514350"/>
          </a:xfrm>
          <a:prstGeom prst="star4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Yıldız: 4 Nokta 36">
            <a:extLst>
              <a:ext uri="{FF2B5EF4-FFF2-40B4-BE49-F238E27FC236}">
                <a16:creationId xmlns:a16="http://schemas.microsoft.com/office/drawing/2014/main" id="{889078F1-BD15-48C0-95EC-6CDE4FD2D9C6}"/>
              </a:ext>
            </a:extLst>
          </p:cNvPr>
          <p:cNvSpPr/>
          <p:nvPr/>
        </p:nvSpPr>
        <p:spPr>
          <a:xfrm>
            <a:off x="8153935" y="981150"/>
            <a:ext cx="296674" cy="514350"/>
          </a:xfrm>
          <a:prstGeom prst="star4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Yıldız: 4 Nokta 37">
            <a:extLst>
              <a:ext uri="{FF2B5EF4-FFF2-40B4-BE49-F238E27FC236}">
                <a16:creationId xmlns:a16="http://schemas.microsoft.com/office/drawing/2014/main" id="{CCB9C169-F11C-4979-9011-86A4BFF4853D}"/>
              </a:ext>
            </a:extLst>
          </p:cNvPr>
          <p:cNvSpPr/>
          <p:nvPr/>
        </p:nvSpPr>
        <p:spPr>
          <a:xfrm>
            <a:off x="11045958" y="1495500"/>
            <a:ext cx="296674" cy="514350"/>
          </a:xfrm>
          <a:prstGeom prst="star4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Yıldız: 4 Nokta 38">
            <a:extLst>
              <a:ext uri="{FF2B5EF4-FFF2-40B4-BE49-F238E27FC236}">
                <a16:creationId xmlns:a16="http://schemas.microsoft.com/office/drawing/2014/main" id="{DA1C0575-5304-4F1D-9D16-BB830E4F6CAB}"/>
              </a:ext>
            </a:extLst>
          </p:cNvPr>
          <p:cNvSpPr/>
          <p:nvPr/>
        </p:nvSpPr>
        <p:spPr>
          <a:xfrm>
            <a:off x="4964952" y="6129779"/>
            <a:ext cx="296674" cy="514350"/>
          </a:xfrm>
          <a:prstGeom prst="star4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49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10" presetClass="entr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00"/>
                            </p:stCondLst>
                            <p:childTnLst>
                              <p:par>
                                <p:cTn id="17" presetID="10" presetClass="entr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800"/>
                            </p:stCondLst>
                            <p:childTnLst>
                              <p:par>
                                <p:cTn id="21" presetID="10" presetClass="entr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00"/>
                            </p:stCondLst>
                            <p:childTnLst>
                              <p:par>
                                <p:cTn id="29" presetID="10" presetClass="entr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400"/>
                            </p:stCondLst>
                            <p:childTnLst>
                              <p:par>
                                <p:cTn id="33" presetID="10" presetClass="entr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600"/>
                            </p:stCondLst>
                            <p:childTnLst>
                              <p:par>
                                <p:cTn id="37" presetID="10" presetClass="entr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800"/>
                            </p:stCondLst>
                            <p:childTnLst>
                              <p:par>
                                <p:cTn id="41" presetID="10" presetClass="entr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ltıgen 11">
            <a:extLst>
              <a:ext uri="{FF2B5EF4-FFF2-40B4-BE49-F238E27FC236}">
                <a16:creationId xmlns:a16="http://schemas.microsoft.com/office/drawing/2014/main" id="{460B49A8-A448-4E04-A359-95ECF86EF84C}"/>
              </a:ext>
            </a:extLst>
          </p:cNvPr>
          <p:cNvSpPr/>
          <p:nvPr/>
        </p:nvSpPr>
        <p:spPr>
          <a:xfrm>
            <a:off x="4732143" y="2717871"/>
            <a:ext cx="2633930" cy="2191317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EYLEM DÖNEMİ</a:t>
            </a:r>
          </a:p>
          <a:p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Çeyrek Dönem 2023</a:t>
            </a: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Çeyrek Dönem 2024</a:t>
            </a:r>
          </a:p>
        </p:txBody>
      </p:sp>
      <p:sp>
        <p:nvSpPr>
          <p:cNvPr id="14" name="Altıgen 13">
            <a:extLst>
              <a:ext uri="{FF2B5EF4-FFF2-40B4-BE49-F238E27FC236}">
                <a16:creationId xmlns:a16="http://schemas.microsoft.com/office/drawing/2014/main" id="{97D110AD-E216-4203-ABE6-A96E917CF83C}"/>
              </a:ext>
            </a:extLst>
          </p:cNvPr>
          <p:cNvSpPr/>
          <p:nvPr/>
        </p:nvSpPr>
        <p:spPr>
          <a:xfrm>
            <a:off x="4733619" y="2720200"/>
            <a:ext cx="2633930" cy="219131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BİRİM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 Birimler/İl Sağlık Müdürlükleri</a:t>
            </a:r>
          </a:p>
        </p:txBody>
      </p:sp>
      <p:sp>
        <p:nvSpPr>
          <p:cNvPr id="11" name="Altıgen 10">
            <a:extLst>
              <a:ext uri="{FF2B5EF4-FFF2-40B4-BE49-F238E27FC236}">
                <a16:creationId xmlns:a16="http://schemas.microsoft.com/office/drawing/2014/main" id="{68E07515-598F-4C6F-B015-9EED5A17621A}"/>
              </a:ext>
            </a:extLst>
          </p:cNvPr>
          <p:cNvSpPr/>
          <p:nvPr/>
        </p:nvSpPr>
        <p:spPr>
          <a:xfrm>
            <a:off x="4736723" y="2721065"/>
            <a:ext cx="2633930" cy="2191317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ÇIKTI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Misyon ve Vizyon gönderilen resmi yazı / e-Posta Görseli ve Gönderilen e-Posta İçeriği</a:t>
            </a:r>
          </a:p>
        </p:txBody>
      </p:sp>
      <p:sp>
        <p:nvSpPr>
          <p:cNvPr id="19" name="Altıgen 18">
            <a:extLst>
              <a:ext uri="{FF2B5EF4-FFF2-40B4-BE49-F238E27FC236}">
                <a16:creationId xmlns:a16="http://schemas.microsoft.com/office/drawing/2014/main" id="{FA2199F1-31C1-403E-B0C2-FECD9992FBAA}"/>
              </a:ext>
            </a:extLst>
          </p:cNvPr>
          <p:cNvSpPr/>
          <p:nvPr/>
        </p:nvSpPr>
        <p:spPr>
          <a:xfrm>
            <a:off x="4723567" y="2724259"/>
            <a:ext cx="2633930" cy="2191317"/>
          </a:xfrm>
          <a:prstGeom prst="hex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BİLEŞEN</a:t>
            </a:r>
          </a:p>
          <a:p>
            <a:pPr algn="ctr"/>
            <a:r>
              <a:rPr lang="tr-T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(KOS)</a:t>
            </a:r>
          </a:p>
          <a:p>
            <a:pPr algn="ctr"/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 ORTAMI STANDARDI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4CFF7096-800B-44D9-8C49-F3B4EF02AA32}"/>
              </a:ext>
            </a:extLst>
          </p:cNvPr>
          <p:cNvSpPr txBox="1"/>
          <p:nvPr/>
        </p:nvSpPr>
        <p:spPr>
          <a:xfrm>
            <a:off x="1233996" y="75430"/>
            <a:ext cx="9589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FF0000"/>
                </a:solidFill>
              </a:rPr>
              <a:t>2023-2024 KAMU İÇ KONTROL STANDARTLARINA UYUM EYLEM PLANI 2023 YILI 1. ÇEYREK DÖNEM EYLEMLERİ</a:t>
            </a:r>
          </a:p>
        </p:txBody>
      </p:sp>
      <p:sp>
        <p:nvSpPr>
          <p:cNvPr id="16" name="Altıgen 15">
            <a:extLst>
              <a:ext uri="{FF2B5EF4-FFF2-40B4-BE49-F238E27FC236}">
                <a16:creationId xmlns:a16="http://schemas.microsoft.com/office/drawing/2014/main" id="{208012AB-DC9D-4636-A244-6246EF8E1224}"/>
              </a:ext>
            </a:extLst>
          </p:cNvPr>
          <p:cNvSpPr/>
          <p:nvPr/>
        </p:nvSpPr>
        <p:spPr>
          <a:xfrm>
            <a:off x="4736327" y="2708606"/>
            <a:ext cx="2633930" cy="2191317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 2</a:t>
            </a:r>
            <a:endParaRPr lang="tr-TR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Misyon, Organizasyon Yapısı ve Görevler: İdarelerin misyonu ile birimlerin ve personelin görev tanımları yazılı olarak belirlenmeli, personele duyurulmalı ve idarede uygun bir organizasyon yapısı oluşturulmalıdır.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2F221DFD-B47E-4C6B-84DB-C3E86360D02C}"/>
              </a:ext>
            </a:extLst>
          </p:cNvPr>
          <p:cNvSpPr/>
          <p:nvPr/>
        </p:nvSpPr>
        <p:spPr>
          <a:xfrm>
            <a:off x="4723567" y="2703371"/>
            <a:ext cx="2633930" cy="219131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 2.1 GENEL ŞART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İdarenin  misyonu yazılı olarak belirlenmeli, duyurulmalı ve personel tarafından benimsenmesi sağlanmalıdır.</a:t>
            </a:r>
          </a:p>
        </p:txBody>
      </p:sp>
      <p:sp>
        <p:nvSpPr>
          <p:cNvPr id="15" name="Altıgen 14">
            <a:extLst>
              <a:ext uri="{FF2B5EF4-FFF2-40B4-BE49-F238E27FC236}">
                <a16:creationId xmlns:a16="http://schemas.microsoft.com/office/drawing/2014/main" id="{8D5D2C7A-1301-4FCE-9BD8-6DE735347A2F}"/>
              </a:ext>
            </a:extLst>
          </p:cNvPr>
          <p:cNvSpPr/>
          <p:nvPr/>
        </p:nvSpPr>
        <p:spPr>
          <a:xfrm>
            <a:off x="4723567" y="2723817"/>
            <a:ext cx="2633930" cy="2191317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E.2.1.1</a:t>
            </a:r>
          </a:p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Harcama Birimi düzeyinde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Bakanlığımızın misyon ve vizyonunun personelce benimsenmesine yönelik iç kontrol sorumlusu tarafından tüm personele misyon ve vizyonun   resmi yazı /e-posta olarak gönderilmesi</a:t>
            </a:r>
          </a:p>
        </p:txBody>
      </p:sp>
    </p:spTree>
    <p:extLst>
      <p:ext uri="{BB962C8B-B14F-4D97-AF65-F5344CB8AC3E}">
        <p14:creationId xmlns:p14="http://schemas.microsoft.com/office/powerpoint/2010/main" val="355103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0833E-6 -4.44444E-6 L -0.347 0.0004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5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375E-6 3.7037E-7 L -0.17421 -0.16042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11" y="-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0833E-6 4.81481E-6 L -0.1733 0.1659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72" y="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95833E-6 -1.48148E-6 L 0.17279 -0.16204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33" y="-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00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375E-6 -1.48148E-6 L 0.17279 0.16273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33" y="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400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375 0.00463 L 0.34714 -0.00208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8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4" grpId="1" animBg="1"/>
      <p:bldP spid="11" grpId="0" animBg="1"/>
      <p:bldP spid="11" grpId="1" animBg="1"/>
      <p:bldP spid="19" grpId="0" animBg="1"/>
      <p:bldP spid="19" grpId="1" animBg="1"/>
      <p:bldP spid="16" grpId="0" animBg="1"/>
      <p:bldP spid="16" grpId="1" animBg="1"/>
      <p:bldP spid="10" grpId="0" animBg="1"/>
      <p:bldP spid="10" grpId="1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ltıgen 14">
            <a:extLst>
              <a:ext uri="{FF2B5EF4-FFF2-40B4-BE49-F238E27FC236}">
                <a16:creationId xmlns:a16="http://schemas.microsoft.com/office/drawing/2014/main" id="{8D5D2C7A-1301-4FCE-9BD8-6DE735347A2F}"/>
              </a:ext>
            </a:extLst>
          </p:cNvPr>
          <p:cNvSpPr/>
          <p:nvPr/>
        </p:nvSpPr>
        <p:spPr>
          <a:xfrm rot="20861844">
            <a:off x="1597132" y="3202350"/>
            <a:ext cx="3050146" cy="2667613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E.2.2.1</a:t>
            </a:r>
          </a:p>
          <a:p>
            <a:endParaRPr lang="tr-TR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Güncel görev çalışma usul ve esaslarının web sayfasında yer alması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2F221DFD-B47E-4C6B-84DB-C3E86360D02C}"/>
              </a:ext>
            </a:extLst>
          </p:cNvPr>
          <p:cNvSpPr/>
          <p:nvPr/>
        </p:nvSpPr>
        <p:spPr>
          <a:xfrm rot="20528508">
            <a:off x="5247690" y="1297012"/>
            <a:ext cx="2633930" cy="219131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 2.2 GENEL ŞART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Misyonun gerçekleştirilmesini sağlamak üzere idare birimleri ve alt birimlerince yürütülecek görevler yazılı olarak tanımlanmalı ve duyurulmalıdır</a:t>
            </a:r>
          </a:p>
        </p:txBody>
      </p:sp>
      <p:sp>
        <p:nvSpPr>
          <p:cNvPr id="14" name="Altıgen 13">
            <a:extLst>
              <a:ext uri="{FF2B5EF4-FFF2-40B4-BE49-F238E27FC236}">
                <a16:creationId xmlns:a16="http://schemas.microsoft.com/office/drawing/2014/main" id="{97D110AD-E216-4203-ABE6-A96E917CF83C}"/>
              </a:ext>
            </a:extLst>
          </p:cNvPr>
          <p:cNvSpPr/>
          <p:nvPr/>
        </p:nvSpPr>
        <p:spPr>
          <a:xfrm rot="1118817">
            <a:off x="4380425" y="3998767"/>
            <a:ext cx="2633930" cy="219131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BİRİM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 Birimler</a:t>
            </a:r>
          </a:p>
        </p:txBody>
      </p:sp>
      <p:sp>
        <p:nvSpPr>
          <p:cNvPr id="12" name="Altıgen 11">
            <a:extLst>
              <a:ext uri="{FF2B5EF4-FFF2-40B4-BE49-F238E27FC236}">
                <a16:creationId xmlns:a16="http://schemas.microsoft.com/office/drawing/2014/main" id="{460B49A8-A448-4E04-A359-95ECF86EF84C}"/>
              </a:ext>
            </a:extLst>
          </p:cNvPr>
          <p:cNvSpPr/>
          <p:nvPr/>
        </p:nvSpPr>
        <p:spPr>
          <a:xfrm rot="20041823">
            <a:off x="8889655" y="2868234"/>
            <a:ext cx="2633930" cy="2191317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EYLEM DÖNEMİ</a:t>
            </a:r>
          </a:p>
          <a:p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Çeyrek Dönem 2023</a:t>
            </a: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Çeyrek Dönem 2024</a:t>
            </a:r>
          </a:p>
        </p:txBody>
      </p:sp>
      <p:sp>
        <p:nvSpPr>
          <p:cNvPr id="19" name="Altıgen 18">
            <a:extLst>
              <a:ext uri="{FF2B5EF4-FFF2-40B4-BE49-F238E27FC236}">
                <a16:creationId xmlns:a16="http://schemas.microsoft.com/office/drawing/2014/main" id="{FA2199F1-31C1-403E-B0C2-FECD9992FBAA}"/>
              </a:ext>
            </a:extLst>
          </p:cNvPr>
          <p:cNvSpPr/>
          <p:nvPr/>
        </p:nvSpPr>
        <p:spPr>
          <a:xfrm rot="20089298">
            <a:off x="418289" y="1467509"/>
            <a:ext cx="2633930" cy="2191317"/>
          </a:xfrm>
          <a:prstGeom prst="hex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BİLEŞEN</a:t>
            </a:r>
          </a:p>
          <a:p>
            <a:pPr algn="ctr"/>
            <a:r>
              <a:rPr lang="tr-T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(KOS)</a:t>
            </a:r>
          </a:p>
          <a:p>
            <a:pPr algn="ctr"/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 ORTAMI STANDARDI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7707AD2C-A6CF-4EE7-9F94-0A9B9369ECC3}"/>
              </a:ext>
            </a:extLst>
          </p:cNvPr>
          <p:cNvSpPr txBox="1"/>
          <p:nvPr/>
        </p:nvSpPr>
        <p:spPr>
          <a:xfrm>
            <a:off x="1233996" y="75430"/>
            <a:ext cx="9589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FF0000"/>
                </a:solidFill>
              </a:rPr>
              <a:t>2023-2024 KAMU İÇ KONTROL STANDARTLARINA UYUM EYLEM PLANI 2023 YILI 1. ÇEYREK DÖNEM EYLEMLERİ</a:t>
            </a:r>
          </a:p>
        </p:txBody>
      </p:sp>
      <p:sp>
        <p:nvSpPr>
          <p:cNvPr id="11" name="Altıgen 10">
            <a:extLst>
              <a:ext uri="{FF2B5EF4-FFF2-40B4-BE49-F238E27FC236}">
                <a16:creationId xmlns:a16="http://schemas.microsoft.com/office/drawing/2014/main" id="{68E07515-598F-4C6F-B015-9EED5A17621A}"/>
              </a:ext>
            </a:extLst>
          </p:cNvPr>
          <p:cNvSpPr/>
          <p:nvPr/>
        </p:nvSpPr>
        <p:spPr>
          <a:xfrm rot="801699">
            <a:off x="6677623" y="3208818"/>
            <a:ext cx="2633930" cy="2191317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ÇIKTI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Yönetmelik ve/veya Yönergenin Web Sayfasında Yayınlanan Linki</a:t>
            </a:r>
          </a:p>
        </p:txBody>
      </p:sp>
      <p:sp>
        <p:nvSpPr>
          <p:cNvPr id="16" name="Altıgen 15">
            <a:extLst>
              <a:ext uri="{FF2B5EF4-FFF2-40B4-BE49-F238E27FC236}">
                <a16:creationId xmlns:a16="http://schemas.microsoft.com/office/drawing/2014/main" id="{208012AB-DC9D-4636-A244-6246EF8E1224}"/>
              </a:ext>
            </a:extLst>
          </p:cNvPr>
          <p:cNvSpPr/>
          <p:nvPr/>
        </p:nvSpPr>
        <p:spPr>
          <a:xfrm rot="1288222">
            <a:off x="2871520" y="1838473"/>
            <a:ext cx="2633930" cy="2191317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 2</a:t>
            </a:r>
            <a:endParaRPr lang="tr-TR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Misyon, Organizasyon Yapısı ve Görevler: İdarelerin misyonu ile birimlerin ve personelin görev tanımları yazılı olarak belirlenmeli, personele duyurulmalı ve idarede uygun bir organizasyon yapısı oluşturulmalıdır.</a:t>
            </a:r>
          </a:p>
        </p:txBody>
      </p:sp>
    </p:spTree>
    <p:extLst>
      <p:ext uri="{BB962C8B-B14F-4D97-AF65-F5344CB8AC3E}">
        <p14:creationId xmlns:p14="http://schemas.microsoft.com/office/powerpoint/2010/main" val="1485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 animBg="1"/>
      <p:bldP spid="14" grpId="0" animBg="1"/>
      <p:bldP spid="12" grpId="0" animBg="1"/>
      <p:bldP spid="19" grpId="0" animBg="1"/>
      <p:bldP spid="11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ltıgen 14">
            <a:extLst>
              <a:ext uri="{FF2B5EF4-FFF2-40B4-BE49-F238E27FC236}">
                <a16:creationId xmlns:a16="http://schemas.microsoft.com/office/drawing/2014/main" id="{8D5D2C7A-1301-4FCE-9BD8-6DE735347A2F}"/>
              </a:ext>
            </a:extLst>
          </p:cNvPr>
          <p:cNvSpPr/>
          <p:nvPr/>
        </p:nvSpPr>
        <p:spPr>
          <a:xfrm>
            <a:off x="6264422" y="2084270"/>
            <a:ext cx="2633930" cy="2191317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E.2.7.1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Başkanlık düzeyinde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 alanı ile ilgili Üç Aylık Durum Raporunun hazırlanması 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2F221DFD-B47E-4C6B-84DB-C3E86360D02C}"/>
              </a:ext>
            </a:extLst>
          </p:cNvPr>
          <p:cNvSpPr/>
          <p:nvPr/>
        </p:nvSpPr>
        <p:spPr>
          <a:xfrm>
            <a:off x="4169938" y="3187631"/>
            <a:ext cx="2633930" cy="219131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 2.7 GENEL ŞART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düzeydeki yöneticiler verilen görevlerin sonucunu izlemeye yönelik mekanizmalar oluşturmalıdır.</a:t>
            </a:r>
          </a:p>
        </p:txBody>
      </p:sp>
      <p:sp>
        <p:nvSpPr>
          <p:cNvPr id="11" name="Altıgen 10">
            <a:extLst>
              <a:ext uri="{FF2B5EF4-FFF2-40B4-BE49-F238E27FC236}">
                <a16:creationId xmlns:a16="http://schemas.microsoft.com/office/drawing/2014/main" id="{68E07515-598F-4C6F-B015-9EED5A17621A}"/>
              </a:ext>
            </a:extLst>
          </p:cNvPr>
          <p:cNvSpPr/>
          <p:nvPr/>
        </p:nvSpPr>
        <p:spPr>
          <a:xfrm>
            <a:off x="8349832" y="3177133"/>
            <a:ext cx="2633930" cy="2191317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ÇIKTI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 Aylık Durum Raporu</a:t>
            </a: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(Her Başkanlık Ayrı Ayrı)</a:t>
            </a:r>
          </a:p>
        </p:txBody>
      </p:sp>
      <p:sp>
        <p:nvSpPr>
          <p:cNvPr id="16" name="Altıgen 15">
            <a:extLst>
              <a:ext uri="{FF2B5EF4-FFF2-40B4-BE49-F238E27FC236}">
                <a16:creationId xmlns:a16="http://schemas.microsoft.com/office/drawing/2014/main" id="{208012AB-DC9D-4636-A244-6246EF8E1224}"/>
              </a:ext>
            </a:extLst>
          </p:cNvPr>
          <p:cNvSpPr/>
          <p:nvPr/>
        </p:nvSpPr>
        <p:spPr>
          <a:xfrm>
            <a:off x="2095521" y="2079738"/>
            <a:ext cx="2633930" cy="2191317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 2</a:t>
            </a:r>
            <a:endParaRPr lang="tr-TR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Misyon, Organizasyon Yapısı ve Görevler: İdarelerin misyonu ile birimlerin ve personelin görev tanımları yazılı olarak belirlenmeli, personele duyurulmalı ve idarede uygun bir organizasyon yapısı oluşturulmalıdır.</a:t>
            </a:r>
          </a:p>
        </p:txBody>
      </p:sp>
      <p:sp>
        <p:nvSpPr>
          <p:cNvPr id="12" name="Altıgen 11">
            <a:extLst>
              <a:ext uri="{FF2B5EF4-FFF2-40B4-BE49-F238E27FC236}">
                <a16:creationId xmlns:a16="http://schemas.microsoft.com/office/drawing/2014/main" id="{460B49A8-A448-4E04-A359-95ECF86EF84C}"/>
              </a:ext>
            </a:extLst>
          </p:cNvPr>
          <p:cNvSpPr/>
          <p:nvPr/>
        </p:nvSpPr>
        <p:spPr>
          <a:xfrm>
            <a:off x="6259885" y="4286085"/>
            <a:ext cx="2633930" cy="2191317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EYLEM DÖNEMİ</a:t>
            </a:r>
          </a:p>
          <a:p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1.2.3.4 Çeyrek Dönem 2023</a:t>
            </a: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1.2.3.4 Çeyrek Dönem 2024</a:t>
            </a:r>
          </a:p>
        </p:txBody>
      </p:sp>
      <p:sp>
        <p:nvSpPr>
          <p:cNvPr id="14" name="Altıgen 13">
            <a:extLst>
              <a:ext uri="{FF2B5EF4-FFF2-40B4-BE49-F238E27FC236}">
                <a16:creationId xmlns:a16="http://schemas.microsoft.com/office/drawing/2014/main" id="{97D110AD-E216-4203-ABE6-A96E917CF83C}"/>
              </a:ext>
            </a:extLst>
          </p:cNvPr>
          <p:cNvSpPr/>
          <p:nvPr/>
        </p:nvSpPr>
        <p:spPr>
          <a:xfrm>
            <a:off x="8342255" y="976291"/>
            <a:ext cx="2633930" cy="219131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BİRİM</a:t>
            </a:r>
          </a:p>
          <a:p>
            <a:endParaRPr lang="tr-T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 Sağlık Müdürlükleri</a:t>
            </a:r>
          </a:p>
        </p:txBody>
      </p:sp>
      <p:sp>
        <p:nvSpPr>
          <p:cNvPr id="19" name="Altıgen 18">
            <a:extLst>
              <a:ext uri="{FF2B5EF4-FFF2-40B4-BE49-F238E27FC236}">
                <a16:creationId xmlns:a16="http://schemas.microsoft.com/office/drawing/2014/main" id="{FA2199F1-31C1-403E-B0C2-FECD9992FBAA}"/>
              </a:ext>
            </a:extLst>
          </p:cNvPr>
          <p:cNvSpPr/>
          <p:nvPr/>
        </p:nvSpPr>
        <p:spPr>
          <a:xfrm>
            <a:off x="-1362" y="990809"/>
            <a:ext cx="2633930" cy="2191317"/>
          </a:xfrm>
          <a:prstGeom prst="hex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BİLEŞEN</a:t>
            </a:r>
          </a:p>
          <a:p>
            <a:pPr algn="ctr"/>
            <a:r>
              <a:rPr lang="tr-T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(KOS)</a:t>
            </a:r>
          </a:p>
          <a:p>
            <a:pPr algn="ctr"/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 ORTAMI STANDARDI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7634F9C9-9BAF-48C4-AAA9-844376E0F206}"/>
              </a:ext>
            </a:extLst>
          </p:cNvPr>
          <p:cNvSpPr txBox="1"/>
          <p:nvPr/>
        </p:nvSpPr>
        <p:spPr>
          <a:xfrm>
            <a:off x="1233996" y="75430"/>
            <a:ext cx="9589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FF0000"/>
                </a:solidFill>
              </a:rPr>
              <a:t>2023-2024 KAMU İÇ KONTROL STANDARTLARINA UYUM EYLEM PLANI 2023 YILI 1. ÇEYREK DÖNEM EYLEMLERİ</a:t>
            </a:r>
          </a:p>
        </p:txBody>
      </p:sp>
    </p:spTree>
    <p:extLst>
      <p:ext uri="{BB962C8B-B14F-4D97-AF65-F5344CB8AC3E}">
        <p14:creationId xmlns:p14="http://schemas.microsoft.com/office/powerpoint/2010/main" val="200679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2580</TotalTime>
  <Words>1326</Words>
  <Application>Microsoft Office PowerPoint</Application>
  <PresentationFormat>Geniş ekran</PresentationFormat>
  <Paragraphs>292</Paragraphs>
  <Slides>13</Slides>
  <Notes>13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Myriad Pro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İbrahim ÜZEL</dc:creator>
  <cp:lastModifiedBy>İbrahim ÜZEL</cp:lastModifiedBy>
  <cp:revision>68</cp:revision>
  <dcterms:created xsi:type="dcterms:W3CDTF">2023-01-16T09:19:13Z</dcterms:created>
  <dcterms:modified xsi:type="dcterms:W3CDTF">2023-01-20T08:42:06Z</dcterms:modified>
</cp:coreProperties>
</file>